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6" r:id="rId5"/>
    <p:sldId id="269" r:id="rId6"/>
    <p:sldId id="270" r:id="rId7"/>
    <p:sldId id="267" r:id="rId8"/>
    <p:sldId id="304" r:id="rId9"/>
    <p:sldId id="305" r:id="rId10"/>
    <p:sldId id="309" r:id="rId11"/>
    <p:sldId id="308" r:id="rId12"/>
    <p:sldId id="303" r:id="rId13"/>
    <p:sldId id="272" r:id="rId14"/>
    <p:sldId id="284" r:id="rId15"/>
    <p:sldId id="285" r:id="rId16"/>
    <p:sldId id="273" r:id="rId17"/>
    <p:sldId id="260" r:id="rId18"/>
    <p:sldId id="263" r:id="rId19"/>
    <p:sldId id="275" r:id="rId20"/>
    <p:sldId id="265" r:id="rId21"/>
  </p:sldIdLst>
  <p:sldSz cx="18288000" cy="10287000"/>
  <p:notesSz cx="6858000" cy="9144000"/>
  <p:embeddedFontLst>
    <p:embeddedFont>
      <p:font typeface="Arial Black" panose="020B0A04020102020204" pitchFamily="34" charset="0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Impact" panose="020B0806030902050204" pitchFamily="34" charset="0"/>
      <p:regular r:id="rId28"/>
    </p:embeddedFont>
    <p:embeddedFont>
      <p:font typeface="等线" panose="02010600030101010101" pitchFamily="2" charset="-122"/>
      <p:regular r:id="rId29"/>
      <p:bold r:id="rId30"/>
    </p:embeddedFont>
    <p:embeddedFont>
      <p:font typeface="黑体" panose="02010609060101010101" pitchFamily="49" charset="-122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62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 showGuides="1">
      <p:cViewPr varScale="1">
        <p:scale>
          <a:sx n="54" d="100"/>
          <a:sy n="54" d="100"/>
        </p:scale>
        <p:origin x="754" y="-91"/>
      </p:cViewPr>
      <p:guideLst>
        <p:guide orient="horz" pos="216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2D8E3-2515-4B03-97E1-AD4B6806E23D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B472-C713-42EF-A09C-F6E6E61EA49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B472-C713-42EF-A09C-F6E6E61EA490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B472-C713-42EF-A09C-F6E6E61EA490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B472-C713-42EF-A09C-F6E6E61EA490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B472-C713-42EF-A09C-F6E6E61EA490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B472-C713-42EF-A09C-F6E6E61EA490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B472-C713-42EF-A09C-F6E6E61EA490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5" Type="http://schemas.openxmlformats.org/officeDocument/2006/relationships/image" Target="../media/image25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8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tags" Target="../tags/tag3.xml"/><Relationship Id="rId7" Type="http://schemas.openxmlformats.org/officeDocument/2006/relationships/image" Target="../media/image13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5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8580" y="8829375"/>
            <a:ext cx="15916463" cy="428925"/>
            <a:chOff x="0" y="0"/>
            <a:chExt cx="4191990" cy="11296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91990" cy="112968"/>
            </a:xfrm>
            <a:custGeom>
              <a:avLst/>
              <a:gdLst/>
              <a:ahLst/>
              <a:cxnLst/>
              <a:rect l="l" t="t" r="r" b="b"/>
              <a:pathLst>
                <a:path w="4191990" h="112968">
                  <a:moveTo>
                    <a:pt x="0" y="0"/>
                  </a:moveTo>
                  <a:lnTo>
                    <a:pt x="4191990" y="0"/>
                  </a:lnTo>
                  <a:lnTo>
                    <a:pt x="4191990" y="112968"/>
                  </a:lnTo>
                  <a:lnTo>
                    <a:pt x="0" y="112968"/>
                  </a:ln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191990" cy="141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6582661"/>
            <a:ext cx="18966220" cy="2674505"/>
            <a:chOff x="0" y="0"/>
            <a:chExt cx="25288293" cy="3566007"/>
          </a:xfrm>
        </p:grpSpPr>
        <p:sp>
          <p:nvSpPr>
            <p:cNvPr id="6" name="Freeform 6"/>
            <p:cNvSpPr/>
            <p:nvPr/>
          </p:nvSpPr>
          <p:spPr>
            <a:xfrm>
              <a:off x="4377381" y="28302"/>
              <a:ext cx="10461806" cy="3537705"/>
            </a:xfrm>
            <a:custGeom>
              <a:avLst/>
              <a:gdLst/>
              <a:ahLst/>
              <a:cxnLst/>
              <a:rect l="l" t="t" r="r" b="b"/>
              <a:pathLst>
                <a:path w="10461806" h="3537705">
                  <a:moveTo>
                    <a:pt x="0" y="0"/>
                  </a:moveTo>
                  <a:lnTo>
                    <a:pt x="10461806" y="0"/>
                  </a:lnTo>
                  <a:lnTo>
                    <a:pt x="10461806" y="3537705"/>
                  </a:lnTo>
                  <a:lnTo>
                    <a:pt x="0" y="35377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t="-56281" b="-115436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386978" cy="3561016"/>
            </a:xfrm>
            <a:custGeom>
              <a:avLst/>
              <a:gdLst/>
              <a:ahLst/>
              <a:cxnLst/>
              <a:rect l="l" t="t" r="r" b="b"/>
              <a:pathLst>
                <a:path w="4386978" h="3561016">
                  <a:moveTo>
                    <a:pt x="0" y="0"/>
                  </a:moveTo>
                  <a:lnTo>
                    <a:pt x="4386978" y="0"/>
                  </a:lnTo>
                  <a:lnTo>
                    <a:pt x="4386978" y="3561016"/>
                  </a:lnTo>
                  <a:lnTo>
                    <a:pt x="0" y="35610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t="-55118" r="-138474" b="-114821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14826487" y="28302"/>
              <a:ext cx="10461806" cy="3537705"/>
            </a:xfrm>
            <a:custGeom>
              <a:avLst/>
              <a:gdLst/>
              <a:ahLst/>
              <a:cxnLst/>
              <a:rect l="l" t="t" r="r" b="b"/>
              <a:pathLst>
                <a:path w="10461806" h="3537705">
                  <a:moveTo>
                    <a:pt x="0" y="0"/>
                  </a:moveTo>
                  <a:lnTo>
                    <a:pt x="10461806" y="0"/>
                  </a:lnTo>
                  <a:lnTo>
                    <a:pt x="10461806" y="3537705"/>
                  </a:lnTo>
                  <a:lnTo>
                    <a:pt x="0" y="35377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t="-56281" b="-115436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078580" y="1138069"/>
            <a:ext cx="15916463" cy="7691305"/>
            <a:chOff x="0" y="0"/>
            <a:chExt cx="4191990" cy="202569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91990" cy="2025694"/>
            </a:xfrm>
            <a:custGeom>
              <a:avLst/>
              <a:gdLst/>
              <a:ahLst/>
              <a:cxnLst/>
              <a:rect l="l" t="t" r="r" b="b"/>
              <a:pathLst>
                <a:path w="4191990" h="2025694">
                  <a:moveTo>
                    <a:pt x="0" y="0"/>
                  </a:moveTo>
                  <a:lnTo>
                    <a:pt x="4191990" y="0"/>
                  </a:lnTo>
                  <a:lnTo>
                    <a:pt x="4191990" y="2025694"/>
                  </a:lnTo>
                  <a:lnTo>
                    <a:pt x="0" y="2025694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4191990" cy="20542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9525" y="-212708"/>
            <a:ext cx="1423091" cy="10984331"/>
            <a:chOff x="0" y="0"/>
            <a:chExt cx="374806" cy="28929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864909" y="-212708"/>
            <a:ext cx="1423091" cy="10984331"/>
            <a:chOff x="0" y="0"/>
            <a:chExt cx="374806" cy="289299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  <a:ln cap="sq">
              <a:noFill/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endParaRPr>
            </a:p>
          </p:txBody>
        </p:sp>
      </p:grpSp>
      <p:sp>
        <p:nvSpPr>
          <p:cNvPr id="18" name="Freeform 18"/>
          <p:cNvSpPr/>
          <p:nvPr/>
        </p:nvSpPr>
        <p:spPr>
          <a:xfrm>
            <a:off x="15958837" y="1138069"/>
            <a:ext cx="2794985" cy="1066475"/>
          </a:xfrm>
          <a:custGeom>
            <a:avLst/>
            <a:gdLst/>
            <a:ahLst/>
            <a:cxnLst/>
            <a:rect l="l" t="t" r="r" b="b"/>
            <a:pathLst>
              <a:path w="2794985" h="1066475">
                <a:moveTo>
                  <a:pt x="0" y="0"/>
                </a:moveTo>
                <a:lnTo>
                  <a:pt x="2794985" y="0"/>
                </a:lnTo>
                <a:lnTo>
                  <a:pt x="2794985" y="1066475"/>
                </a:lnTo>
                <a:lnTo>
                  <a:pt x="0" y="10664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64422" r="-895"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2353995" y="7372167"/>
            <a:ext cx="4214401" cy="529500"/>
            <a:chOff x="0" y="0"/>
            <a:chExt cx="5619201" cy="706000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5619201" cy="706000"/>
              <a:chOff x="0" y="0"/>
              <a:chExt cx="1443435" cy="181354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443435" cy="181354"/>
              </a:xfrm>
              <a:custGeom>
                <a:avLst/>
                <a:gdLst/>
                <a:ahLst/>
                <a:cxnLst/>
                <a:rect l="l" t="t" r="r" b="b"/>
                <a:pathLst>
                  <a:path w="1443435" h="181354">
                    <a:moveTo>
                      <a:pt x="90677" y="0"/>
                    </a:moveTo>
                    <a:lnTo>
                      <a:pt x="1352758" y="0"/>
                    </a:lnTo>
                    <a:cubicBezTo>
                      <a:pt x="1402838" y="0"/>
                      <a:pt x="1443435" y="40597"/>
                      <a:pt x="1443435" y="90677"/>
                    </a:cubicBezTo>
                    <a:lnTo>
                      <a:pt x="1443435" y="90677"/>
                    </a:lnTo>
                    <a:cubicBezTo>
                      <a:pt x="1443435" y="114726"/>
                      <a:pt x="1433882" y="137790"/>
                      <a:pt x="1416877" y="154795"/>
                    </a:cubicBezTo>
                    <a:cubicBezTo>
                      <a:pt x="1399871" y="171801"/>
                      <a:pt x="1376807" y="181354"/>
                      <a:pt x="1352758" y="181354"/>
                    </a:cubicBezTo>
                    <a:lnTo>
                      <a:pt x="90677" y="181354"/>
                    </a:lnTo>
                    <a:cubicBezTo>
                      <a:pt x="66628" y="181354"/>
                      <a:pt x="43564" y="171801"/>
                      <a:pt x="26559" y="154795"/>
                    </a:cubicBezTo>
                    <a:cubicBezTo>
                      <a:pt x="9553" y="137790"/>
                      <a:pt x="0" y="114726"/>
                      <a:pt x="0" y="90677"/>
                    </a:cubicBezTo>
                    <a:lnTo>
                      <a:pt x="0" y="90677"/>
                    </a:lnTo>
                    <a:cubicBezTo>
                      <a:pt x="0" y="66628"/>
                      <a:pt x="9553" y="43564"/>
                      <a:pt x="26559" y="26559"/>
                    </a:cubicBezTo>
                    <a:cubicBezTo>
                      <a:pt x="43564" y="9553"/>
                      <a:pt x="66628" y="0"/>
                      <a:pt x="90677" y="0"/>
                    </a:cubicBezTo>
                    <a:close/>
                  </a:path>
                </a:pathLst>
              </a:custGeom>
              <a:solidFill>
                <a:srgbClr val="D1D5BA"/>
              </a:solidFill>
              <a:ln w="9525" cap="rnd">
                <a:solidFill>
                  <a:srgbClr val="343333"/>
                </a:solidFill>
                <a:prstDash val="solid"/>
                <a:round/>
              </a:ln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47625"/>
                <a:ext cx="1443435" cy="228979"/>
              </a:xfrm>
              <a:prstGeom prst="rect">
                <a:avLst/>
              </a:prstGeom>
            </p:spPr>
            <p:txBody>
              <a:bodyPr lIns="34493" tIns="34493" rIns="34493" bIns="34493" rtlCol="0" anchor="ctr"/>
              <a:lstStyle/>
              <a:p>
                <a:pPr marL="0" lvl="0" indent="0" algn="ctr">
                  <a:lnSpc>
                    <a:spcPts val="2895"/>
                  </a:lnSpc>
                  <a:spcBef>
                    <a:spcPct val="0"/>
                  </a:spcBef>
                </a:pPr>
                <a:endParaRPr>
                  <a:latin typeface="Arial" panose="020B0604020202090204" pitchFamily="34" charset="0"/>
                  <a:ea typeface="黑体" pitchFamily="49" charset="-122"/>
                  <a:cs typeface="Arial" panose="020B0604020202090204" pitchFamily="34" charset="0"/>
                </a:endParaRPr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242945" y="9888"/>
              <a:ext cx="5133310" cy="603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 spc="279" dirty="0" err="1">
                  <a:solidFill>
                    <a:srgbClr val="3B5345"/>
                  </a:solidFill>
                  <a:latin typeface="Arial" panose="020B0604020202090204" pitchFamily="34" charset="0"/>
                  <a:ea typeface="黑体" pitchFamily="49" charset="-122"/>
                  <a:cs typeface="Arial" panose="020B0604020202090204" pitchFamily="34" charset="0"/>
                </a:rPr>
                <a:t>汇报人</a:t>
              </a:r>
              <a:r>
                <a:rPr lang="en-US" sz="2800" b="1" spc="279" dirty="0">
                  <a:solidFill>
                    <a:srgbClr val="3B5345"/>
                  </a:solidFill>
                  <a:latin typeface="Arial" panose="020B0604020202090204" pitchFamily="34" charset="0"/>
                  <a:ea typeface="黑体" pitchFamily="49" charset="-122"/>
                  <a:cs typeface="Arial" panose="020B0604020202090204" pitchFamily="34" charset="0"/>
                </a:rPr>
                <a:t>：</a:t>
              </a:r>
              <a:r>
                <a:rPr lang="zh-CN" altLang="en-US" sz="2800" b="1" spc="279" dirty="0">
                  <a:solidFill>
                    <a:srgbClr val="3B5345"/>
                  </a:solidFill>
                  <a:latin typeface="Arial" panose="020B0604020202090204" pitchFamily="34" charset="0"/>
                  <a:ea typeface="黑体" pitchFamily="49" charset="-122"/>
                  <a:cs typeface="Arial" panose="020B0604020202090204" pitchFamily="34" charset="0"/>
                </a:rPr>
                <a:t>黄成梓</a:t>
              </a:r>
              <a:endParaRPr lang="en-US" altLang="zh-CN" sz="2800" b="1" spc="279" dirty="0">
                <a:solidFill>
                  <a:srgbClr val="3B5345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29303" y="7372167"/>
            <a:ext cx="4214401" cy="529500"/>
            <a:chOff x="0" y="0"/>
            <a:chExt cx="5619201" cy="706000"/>
          </a:xfrm>
        </p:grpSpPr>
        <p:grpSp>
          <p:nvGrpSpPr>
            <p:cNvPr id="25" name="Group 25"/>
            <p:cNvGrpSpPr/>
            <p:nvPr/>
          </p:nvGrpSpPr>
          <p:grpSpPr>
            <a:xfrm>
              <a:off x="0" y="0"/>
              <a:ext cx="5619201" cy="706000"/>
              <a:chOff x="0" y="0"/>
              <a:chExt cx="1443435" cy="181354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1443435" cy="181354"/>
              </a:xfrm>
              <a:custGeom>
                <a:avLst/>
                <a:gdLst/>
                <a:ahLst/>
                <a:cxnLst/>
                <a:rect l="l" t="t" r="r" b="b"/>
                <a:pathLst>
                  <a:path w="1443435" h="181354">
                    <a:moveTo>
                      <a:pt x="90677" y="0"/>
                    </a:moveTo>
                    <a:lnTo>
                      <a:pt x="1352758" y="0"/>
                    </a:lnTo>
                    <a:cubicBezTo>
                      <a:pt x="1402838" y="0"/>
                      <a:pt x="1443435" y="40597"/>
                      <a:pt x="1443435" y="90677"/>
                    </a:cubicBezTo>
                    <a:lnTo>
                      <a:pt x="1443435" y="90677"/>
                    </a:lnTo>
                    <a:cubicBezTo>
                      <a:pt x="1443435" y="114726"/>
                      <a:pt x="1433882" y="137790"/>
                      <a:pt x="1416877" y="154795"/>
                    </a:cubicBezTo>
                    <a:cubicBezTo>
                      <a:pt x="1399871" y="171801"/>
                      <a:pt x="1376807" y="181354"/>
                      <a:pt x="1352758" y="181354"/>
                    </a:cubicBezTo>
                    <a:lnTo>
                      <a:pt x="90677" y="181354"/>
                    </a:lnTo>
                    <a:cubicBezTo>
                      <a:pt x="66628" y="181354"/>
                      <a:pt x="43564" y="171801"/>
                      <a:pt x="26559" y="154795"/>
                    </a:cubicBezTo>
                    <a:cubicBezTo>
                      <a:pt x="9553" y="137790"/>
                      <a:pt x="0" y="114726"/>
                      <a:pt x="0" y="90677"/>
                    </a:cubicBezTo>
                    <a:lnTo>
                      <a:pt x="0" y="90677"/>
                    </a:lnTo>
                    <a:cubicBezTo>
                      <a:pt x="0" y="66628"/>
                      <a:pt x="9553" y="43564"/>
                      <a:pt x="26559" y="26559"/>
                    </a:cubicBezTo>
                    <a:cubicBezTo>
                      <a:pt x="43564" y="9553"/>
                      <a:pt x="66628" y="0"/>
                      <a:pt x="90677" y="0"/>
                    </a:cubicBezTo>
                    <a:close/>
                  </a:path>
                </a:pathLst>
              </a:custGeom>
              <a:solidFill>
                <a:srgbClr val="D1D5BA"/>
              </a:solidFill>
              <a:ln w="9525" cap="rnd">
                <a:solidFill>
                  <a:srgbClr val="343333"/>
                </a:solidFill>
                <a:prstDash val="solid"/>
                <a:round/>
              </a:ln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-47625"/>
                <a:ext cx="1443435" cy="228979"/>
              </a:xfrm>
              <a:prstGeom prst="rect">
                <a:avLst/>
              </a:prstGeom>
            </p:spPr>
            <p:txBody>
              <a:bodyPr lIns="34493" tIns="34493" rIns="34493" bIns="34493" rtlCol="0" anchor="ctr"/>
              <a:lstStyle/>
              <a:p>
                <a:pPr marL="0" lvl="0" indent="0" algn="ctr">
                  <a:lnSpc>
                    <a:spcPts val="2895"/>
                  </a:lnSpc>
                  <a:spcBef>
                    <a:spcPct val="0"/>
                  </a:spcBef>
                </a:pPr>
                <a:endParaRPr>
                  <a:latin typeface="Arial" panose="020B0604020202090204" pitchFamily="34" charset="0"/>
                  <a:ea typeface="黑体" pitchFamily="49" charset="-122"/>
                  <a:cs typeface="Arial" panose="020B0604020202090204" pitchFamily="34" charset="0"/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242945" y="9888"/>
              <a:ext cx="5133310" cy="603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 u="none" strike="noStrike" spc="279" dirty="0">
                  <a:solidFill>
                    <a:srgbClr val="3B5345"/>
                  </a:solidFill>
                  <a:latin typeface="Arial" panose="020B0604020202090204" pitchFamily="34" charset="0"/>
                  <a:ea typeface="黑体" pitchFamily="49" charset="-122"/>
                  <a:cs typeface="Arial" panose="020B0604020202090204" pitchFamily="34" charset="0"/>
                </a:rPr>
                <a:t>时间：</a:t>
              </a:r>
              <a:r>
                <a:rPr lang="en-US" sz="2800" b="1" spc="279" dirty="0">
                  <a:solidFill>
                    <a:srgbClr val="3B5345"/>
                  </a:solidFill>
                  <a:latin typeface="Arial" panose="020B0604020202090204" pitchFamily="34" charset="0"/>
                  <a:ea typeface="黑体" pitchFamily="49" charset="-122"/>
                  <a:cs typeface="Arial" panose="020B0604020202090204" pitchFamily="34" charset="0"/>
                </a:rPr>
                <a:t>05</a:t>
              </a:r>
              <a:r>
                <a:rPr lang="en-US" sz="2800" b="1" u="none" strike="noStrike" spc="279" dirty="0">
                  <a:solidFill>
                    <a:srgbClr val="3B5345"/>
                  </a:solidFill>
                  <a:latin typeface="Arial" panose="020B0604020202090204" pitchFamily="34" charset="0"/>
                  <a:ea typeface="黑体" pitchFamily="49" charset="-122"/>
                  <a:cs typeface="Arial" panose="020B0604020202090204" pitchFamily="34" charset="0"/>
                </a:rPr>
                <a:t>月21日</a:t>
              </a:r>
            </a:p>
          </p:txBody>
        </p:sp>
      </p:grpSp>
      <p:sp>
        <p:nvSpPr>
          <p:cNvPr id="29" name="Freeform 29"/>
          <p:cNvSpPr/>
          <p:nvPr/>
        </p:nvSpPr>
        <p:spPr>
          <a:xfrm>
            <a:off x="2143025" y="1107246"/>
            <a:ext cx="7972746" cy="3388268"/>
          </a:xfrm>
          <a:custGeom>
            <a:avLst/>
            <a:gdLst/>
            <a:ahLst/>
            <a:cxnLst/>
            <a:rect l="l" t="t" r="r" b="b"/>
            <a:pathLst>
              <a:path w="7972746" h="3388268">
                <a:moveTo>
                  <a:pt x="0" y="0"/>
                </a:moveTo>
                <a:lnTo>
                  <a:pt x="7972746" y="0"/>
                </a:lnTo>
                <a:lnTo>
                  <a:pt x="7972746" y="3388268"/>
                </a:lnTo>
                <a:lnTo>
                  <a:pt x="0" y="33882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6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33141"/>
            </a:stretch>
          </a:blipFill>
        </p:spPr>
      </p:sp>
      <p:sp>
        <p:nvSpPr>
          <p:cNvPr id="30" name="Freeform 30"/>
          <p:cNvSpPr/>
          <p:nvPr/>
        </p:nvSpPr>
        <p:spPr>
          <a:xfrm rot="5400000">
            <a:off x="-3984375" y="4593346"/>
            <a:ext cx="9411340" cy="1014660"/>
          </a:xfrm>
          <a:custGeom>
            <a:avLst/>
            <a:gdLst/>
            <a:ahLst/>
            <a:cxnLst/>
            <a:rect l="l" t="t" r="r" b="b"/>
            <a:pathLst>
              <a:path w="9411340" h="1014660">
                <a:moveTo>
                  <a:pt x="0" y="0"/>
                </a:moveTo>
                <a:lnTo>
                  <a:pt x="9411340" y="0"/>
                </a:lnTo>
                <a:lnTo>
                  <a:pt x="9411340" y="1014660"/>
                </a:lnTo>
                <a:lnTo>
                  <a:pt x="0" y="101466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17165015" y="8632398"/>
            <a:ext cx="822879" cy="822879"/>
          </a:xfrm>
          <a:custGeom>
            <a:avLst/>
            <a:gdLst/>
            <a:ahLst/>
            <a:cxnLst/>
            <a:rect l="l" t="t" r="r" b="b"/>
            <a:pathLst>
              <a:path w="822879" h="822879">
                <a:moveTo>
                  <a:pt x="0" y="0"/>
                </a:moveTo>
                <a:lnTo>
                  <a:pt x="822879" y="0"/>
                </a:lnTo>
                <a:lnTo>
                  <a:pt x="822879" y="822879"/>
                </a:lnTo>
                <a:lnTo>
                  <a:pt x="0" y="82287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1524000" y="4544695"/>
            <a:ext cx="16318865" cy="211899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16680"/>
              </a:lnSpc>
            </a:pPr>
            <a:r>
              <a:rPr lang="zh-CN" altLang="en-US" sz="13900" b="1" spc="1292" dirty="0">
                <a:solidFill>
                  <a:srgbClr val="3B5345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实时目标跟踪系统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536204" y="2270745"/>
            <a:ext cx="9052280" cy="17562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085"/>
              </a:lnSpc>
            </a:pPr>
            <a:r>
              <a:rPr lang="zh-CN" altLang="en-US" sz="8000" b="1" spc="1809" dirty="0">
                <a:solidFill>
                  <a:srgbClr val="41624D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汇报展示</a:t>
            </a:r>
            <a:endParaRPr lang="en-US" sz="8000" b="1" spc="1809" dirty="0">
              <a:solidFill>
                <a:srgbClr val="41624D"/>
              </a:solidFill>
              <a:latin typeface="Arial" panose="020B0604020202090204" pitchFamily="34" charset="0"/>
              <a:ea typeface="黑体" pitchFamily="49" charset="-122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"/>
          <p:cNvGrpSpPr/>
          <p:nvPr/>
        </p:nvGrpSpPr>
        <p:grpSpPr>
          <a:xfrm>
            <a:off x="0" y="0"/>
            <a:ext cx="18288000" cy="10287000"/>
            <a:chOff x="0" y="0"/>
            <a:chExt cx="4501628" cy="2286123"/>
          </a:xfrm>
          <a:solidFill>
            <a:srgbClr val="41624D"/>
          </a:solidFill>
        </p:grpSpPr>
        <p:sp>
          <p:nvSpPr>
            <p:cNvPr id="21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CN" altLang="en-US" dirty="0"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99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99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pic>
        <p:nvPicPr>
          <p:cNvPr id="11" name="图片 10" descr="演草本-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114300"/>
            <a:ext cx="7273290" cy="10286365"/>
          </a:xfrm>
          <a:prstGeom prst="rect">
            <a:avLst/>
          </a:prstGeom>
        </p:spPr>
      </p:pic>
      <p:pic>
        <p:nvPicPr>
          <p:cNvPr id="12" name="图片 11" descr="演草本-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1600" y="266700"/>
            <a:ext cx="7273290" cy="102863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"/>
          <p:cNvGrpSpPr/>
          <p:nvPr/>
        </p:nvGrpSpPr>
        <p:grpSpPr>
          <a:xfrm>
            <a:off x="0" y="0"/>
            <a:ext cx="18288000" cy="10287000"/>
            <a:chOff x="0" y="0"/>
            <a:chExt cx="4501628" cy="2286123"/>
          </a:xfrm>
          <a:solidFill>
            <a:srgbClr val="41624D"/>
          </a:solidFill>
        </p:grpSpPr>
        <p:sp>
          <p:nvSpPr>
            <p:cNvPr id="21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CN" altLang="en-US" dirty="0"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999"/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999"/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pic>
        <p:nvPicPr>
          <p:cNvPr id="14" name="图片 13" descr="演草本-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170815"/>
            <a:ext cx="7273290" cy="10286365"/>
          </a:xfrm>
          <a:prstGeom prst="rect">
            <a:avLst/>
          </a:prstGeom>
        </p:spPr>
      </p:pic>
      <p:pic>
        <p:nvPicPr>
          <p:cNvPr id="15" name="图片 14" descr="演草本-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7800" y="38100"/>
            <a:ext cx="7273290" cy="102863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"/>
          <p:cNvGrpSpPr/>
          <p:nvPr/>
        </p:nvGrpSpPr>
        <p:grpSpPr>
          <a:xfrm>
            <a:off x="0" y="0"/>
            <a:ext cx="18288000" cy="10287000"/>
            <a:chOff x="0" y="0"/>
            <a:chExt cx="4501628" cy="2286123"/>
          </a:xfrm>
          <a:solidFill>
            <a:srgbClr val="41624D"/>
          </a:solidFill>
        </p:grpSpPr>
        <p:sp>
          <p:nvSpPr>
            <p:cNvPr id="21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CN" altLang="en-US" dirty="0"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9999"/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9999"/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295064" y="2876563"/>
            <a:ext cx="15697535" cy="2769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ct val="150000"/>
              </a:lnSpc>
              <a:spcBef>
                <a:spcPct val="0"/>
              </a:spcBef>
            </a:pPr>
            <a:endParaRPr lang="en-US" altLang="zh-CN" sz="40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  <a:p>
            <a:pPr lvl="0" algn="l">
              <a:lnSpc>
                <a:spcPct val="150000"/>
              </a:lnSpc>
              <a:spcBef>
                <a:spcPct val="0"/>
              </a:spcBef>
            </a:pPr>
            <a:endParaRPr lang="en-US" altLang="zh-CN" sz="40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  <a:p>
            <a:pPr marL="0" lvl="0" indent="0" algn="l">
              <a:lnSpc>
                <a:spcPct val="150000"/>
              </a:lnSpc>
              <a:spcBef>
                <a:spcPct val="0"/>
              </a:spcBef>
            </a:pPr>
            <a:endParaRPr lang="en-US" sz="40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1294765" y="1833880"/>
            <a:ext cx="6418580" cy="11550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9010"/>
              </a:lnSpc>
              <a:spcBef>
                <a:spcPct val="0"/>
              </a:spcBef>
            </a:pPr>
            <a:r>
              <a:rPr lang="zh-CN" altLang="en-US" sz="6005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</a:rPr>
              <a:t>二</a:t>
            </a:r>
            <a:r>
              <a:rPr lang="en-US" altLang="zh-CN" sz="6005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</a:rPr>
              <a:t>.</a:t>
            </a:r>
            <a:r>
              <a:rPr lang="zh-CN" altLang="en-US" sz="6005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</a:rPr>
              <a:t>算法原理图</a:t>
            </a:r>
          </a:p>
        </p:txBody>
      </p:sp>
      <p:grpSp>
        <p:nvGrpSpPr>
          <p:cNvPr id="23" name="Group 11"/>
          <p:cNvGrpSpPr/>
          <p:nvPr/>
        </p:nvGrpSpPr>
        <p:grpSpPr>
          <a:xfrm>
            <a:off x="6689672" y="1562655"/>
            <a:ext cx="4816528" cy="271371"/>
            <a:chOff x="0" y="0"/>
            <a:chExt cx="820637" cy="57199"/>
          </a:xfrm>
        </p:grpSpPr>
        <p:sp>
          <p:nvSpPr>
            <p:cNvPr id="24" name="Freeform 12"/>
            <p:cNvSpPr/>
            <p:nvPr/>
          </p:nvSpPr>
          <p:spPr>
            <a:xfrm>
              <a:off x="0" y="0"/>
              <a:ext cx="820637" cy="57199"/>
            </a:xfrm>
            <a:custGeom>
              <a:avLst/>
              <a:gdLst/>
              <a:ahLst/>
              <a:cxnLst/>
              <a:rect l="l" t="t" r="r" b="b"/>
              <a:pathLst>
                <a:path w="820637" h="57199">
                  <a:moveTo>
                    <a:pt x="28600" y="0"/>
                  </a:moveTo>
                  <a:lnTo>
                    <a:pt x="792037" y="0"/>
                  </a:lnTo>
                  <a:cubicBezTo>
                    <a:pt x="807832" y="0"/>
                    <a:pt x="820637" y="12805"/>
                    <a:pt x="820637" y="28600"/>
                  </a:cubicBezTo>
                  <a:lnTo>
                    <a:pt x="820637" y="28600"/>
                  </a:lnTo>
                  <a:cubicBezTo>
                    <a:pt x="820637" y="44395"/>
                    <a:pt x="807832" y="57199"/>
                    <a:pt x="792037" y="57199"/>
                  </a:cubicBezTo>
                  <a:lnTo>
                    <a:pt x="28600" y="57199"/>
                  </a:lnTo>
                  <a:cubicBezTo>
                    <a:pt x="12805" y="57199"/>
                    <a:pt x="0" y="44395"/>
                    <a:pt x="0" y="28600"/>
                  </a:cubicBezTo>
                  <a:lnTo>
                    <a:pt x="0" y="28600"/>
                  </a:lnTo>
                  <a:cubicBezTo>
                    <a:pt x="0" y="12805"/>
                    <a:pt x="12805" y="0"/>
                    <a:pt x="28600" y="0"/>
                  </a:cubicBez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25" name="TextBox 13"/>
            <p:cNvSpPr txBox="1"/>
            <p:nvPr/>
          </p:nvSpPr>
          <p:spPr>
            <a:xfrm>
              <a:off x="0" y="-47625"/>
              <a:ext cx="820637" cy="1048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26" name="TextBox 34"/>
          <p:cNvSpPr txBox="1"/>
          <p:nvPr/>
        </p:nvSpPr>
        <p:spPr>
          <a:xfrm>
            <a:off x="6486608" y="817803"/>
            <a:ext cx="5314782" cy="7141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altLang="zh-CN" sz="4200" b="1" spc="420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02</a:t>
            </a:r>
            <a:r>
              <a:rPr lang="en-US" altLang="zh-CN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核心算法</a:t>
            </a:r>
            <a:endParaRPr lang="en-US" sz="4200" b="1" spc="42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629400" y="1981835"/>
            <a:ext cx="10471150" cy="73590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8580" y="1138069"/>
            <a:ext cx="15916463" cy="8010861"/>
            <a:chOff x="0" y="0"/>
            <a:chExt cx="4191990" cy="21098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91990" cy="2109856"/>
            </a:xfrm>
            <a:custGeom>
              <a:avLst/>
              <a:gdLst/>
              <a:ahLst/>
              <a:cxnLst/>
              <a:rect l="l" t="t" r="r" b="b"/>
              <a:pathLst>
                <a:path w="4191990" h="2109856">
                  <a:moveTo>
                    <a:pt x="0" y="0"/>
                  </a:moveTo>
                  <a:lnTo>
                    <a:pt x="4191990" y="0"/>
                  </a:lnTo>
                  <a:lnTo>
                    <a:pt x="4191990" y="2109856"/>
                  </a:lnTo>
                  <a:lnTo>
                    <a:pt x="0" y="2109856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191990" cy="21384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8580" y="1142801"/>
            <a:ext cx="16028936" cy="7994432"/>
            <a:chOff x="0" y="0"/>
            <a:chExt cx="21371915" cy="10659242"/>
          </a:xfrm>
        </p:grpSpPr>
        <p:sp>
          <p:nvSpPr>
            <p:cNvPr id="6" name="Freeform 6"/>
            <p:cNvSpPr/>
            <p:nvPr/>
          </p:nvSpPr>
          <p:spPr>
            <a:xfrm>
              <a:off x="10685957" y="0"/>
              <a:ext cx="10685957" cy="10659242"/>
            </a:xfrm>
            <a:custGeom>
              <a:avLst/>
              <a:gdLst/>
              <a:ahLst/>
              <a:cxnLst/>
              <a:rect l="l" t="t" r="r" b="b"/>
              <a:pathLst>
                <a:path w="10685957" h="10659242">
                  <a:moveTo>
                    <a:pt x="0" y="0"/>
                  </a:moveTo>
                  <a:lnTo>
                    <a:pt x="10685958" y="0"/>
                  </a:lnTo>
                  <a:lnTo>
                    <a:pt x="10685958" y="10659242"/>
                  </a:lnTo>
                  <a:lnTo>
                    <a:pt x="0" y="10659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999"/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0685957" cy="10659242"/>
            </a:xfrm>
            <a:custGeom>
              <a:avLst/>
              <a:gdLst/>
              <a:ahLst/>
              <a:cxnLst/>
              <a:rect l="l" t="t" r="r" b="b"/>
              <a:pathLst>
                <a:path w="10685957" h="10659242">
                  <a:moveTo>
                    <a:pt x="0" y="0"/>
                  </a:moveTo>
                  <a:lnTo>
                    <a:pt x="10685957" y="0"/>
                  </a:lnTo>
                  <a:lnTo>
                    <a:pt x="10685957" y="10659242"/>
                  </a:lnTo>
                  <a:lnTo>
                    <a:pt x="0" y="10659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999"/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5285027" y="5501367"/>
            <a:ext cx="7616041" cy="13651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550"/>
              </a:lnSpc>
              <a:spcBef>
                <a:spcPct val="0"/>
              </a:spcBef>
            </a:pPr>
            <a:r>
              <a:rPr lang="zh-CN" altLang="en-US" sz="7700" spc="769" dirty="0">
                <a:solidFill>
                  <a:srgbClr val="41624D"/>
                </a:solidFill>
                <a:ea typeface="字由点字倔强黑"/>
              </a:rPr>
              <a:t>系统实现与展示</a:t>
            </a:r>
            <a:endParaRPr lang="en-US" sz="7700" spc="769" dirty="0">
              <a:solidFill>
                <a:srgbClr val="41624D"/>
              </a:solidFill>
              <a:ea typeface="字由点字倔强黑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338718" y="7060919"/>
            <a:ext cx="9615951" cy="18590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altLang="zh-CN" sz="3600" spc="928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System Implementation and Display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endParaRPr lang="en-US" sz="3600" spc="928" dirty="0">
              <a:solidFill>
                <a:srgbClr val="343333"/>
              </a:solidFill>
              <a:latin typeface="Impact" panose="020B0806030902050204" pitchFamily="34" charset="0"/>
              <a:ea typeface="黑体" pitchFamily="49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966256" y="2134110"/>
            <a:ext cx="4563198" cy="37090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0"/>
              </a:lnSpc>
              <a:spcBef>
                <a:spcPct val="0"/>
              </a:spcBef>
            </a:pPr>
            <a:r>
              <a:rPr lang="en-US" sz="23000" b="1" spc="2437" dirty="0">
                <a:solidFill>
                  <a:srgbClr val="41624D"/>
                </a:solidFill>
                <a:latin typeface="Impact" panose="020B0806030902050204" pitchFamily="34" charset="0"/>
                <a:ea typeface="黑体" pitchFamily="49" charset="-122"/>
              </a:rPr>
              <a:t>03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4533185" y="4229821"/>
            <a:ext cx="2308536" cy="259929"/>
            <a:chOff x="0" y="0"/>
            <a:chExt cx="608009" cy="6845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08009" cy="68459"/>
            </a:xfrm>
            <a:custGeom>
              <a:avLst/>
              <a:gdLst/>
              <a:ahLst/>
              <a:cxnLst/>
              <a:rect l="l" t="t" r="r" b="b"/>
              <a:pathLst>
                <a:path w="608009" h="68459">
                  <a:moveTo>
                    <a:pt x="34229" y="0"/>
                  </a:moveTo>
                  <a:lnTo>
                    <a:pt x="573780" y="0"/>
                  </a:lnTo>
                  <a:cubicBezTo>
                    <a:pt x="592684" y="0"/>
                    <a:pt x="608009" y="15325"/>
                    <a:pt x="608009" y="34229"/>
                  </a:cubicBezTo>
                  <a:lnTo>
                    <a:pt x="608009" y="34229"/>
                  </a:lnTo>
                  <a:cubicBezTo>
                    <a:pt x="608009" y="43307"/>
                    <a:pt x="604403" y="52014"/>
                    <a:pt x="597984" y="58433"/>
                  </a:cubicBezTo>
                  <a:cubicBezTo>
                    <a:pt x="591565" y="64852"/>
                    <a:pt x="582858" y="68459"/>
                    <a:pt x="573780" y="68459"/>
                  </a:cubicBezTo>
                  <a:lnTo>
                    <a:pt x="34229" y="68459"/>
                  </a:lnTo>
                  <a:cubicBezTo>
                    <a:pt x="15325" y="68459"/>
                    <a:pt x="0" y="53134"/>
                    <a:pt x="0" y="34229"/>
                  </a:cubicBezTo>
                  <a:lnTo>
                    <a:pt x="0" y="34229"/>
                  </a:lnTo>
                  <a:cubicBezTo>
                    <a:pt x="0" y="15325"/>
                    <a:pt x="15325" y="0"/>
                    <a:pt x="34229" y="0"/>
                  </a:cubicBez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608009" cy="116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446280" y="4229821"/>
            <a:ext cx="2308536" cy="259929"/>
            <a:chOff x="0" y="0"/>
            <a:chExt cx="608009" cy="6845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08009" cy="68459"/>
            </a:xfrm>
            <a:custGeom>
              <a:avLst/>
              <a:gdLst/>
              <a:ahLst/>
              <a:cxnLst/>
              <a:rect l="l" t="t" r="r" b="b"/>
              <a:pathLst>
                <a:path w="608009" h="68459">
                  <a:moveTo>
                    <a:pt x="34229" y="0"/>
                  </a:moveTo>
                  <a:lnTo>
                    <a:pt x="573780" y="0"/>
                  </a:lnTo>
                  <a:cubicBezTo>
                    <a:pt x="592684" y="0"/>
                    <a:pt x="608009" y="15325"/>
                    <a:pt x="608009" y="34229"/>
                  </a:cubicBezTo>
                  <a:lnTo>
                    <a:pt x="608009" y="34229"/>
                  </a:lnTo>
                  <a:cubicBezTo>
                    <a:pt x="608009" y="43307"/>
                    <a:pt x="604403" y="52014"/>
                    <a:pt x="597984" y="58433"/>
                  </a:cubicBezTo>
                  <a:cubicBezTo>
                    <a:pt x="591565" y="64852"/>
                    <a:pt x="582858" y="68459"/>
                    <a:pt x="573780" y="68459"/>
                  </a:cubicBezTo>
                  <a:lnTo>
                    <a:pt x="34229" y="68459"/>
                  </a:lnTo>
                  <a:cubicBezTo>
                    <a:pt x="15325" y="68459"/>
                    <a:pt x="0" y="53134"/>
                    <a:pt x="0" y="34229"/>
                  </a:cubicBezTo>
                  <a:lnTo>
                    <a:pt x="0" y="34229"/>
                  </a:lnTo>
                  <a:cubicBezTo>
                    <a:pt x="0" y="15325"/>
                    <a:pt x="15325" y="0"/>
                    <a:pt x="34229" y="0"/>
                  </a:cubicBez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608009" cy="116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9525" y="-212708"/>
            <a:ext cx="1423091" cy="10984331"/>
            <a:chOff x="0" y="0"/>
            <a:chExt cx="374806" cy="289299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864909" y="-212708"/>
            <a:ext cx="1423091" cy="10984331"/>
            <a:chOff x="0" y="0"/>
            <a:chExt cx="374806" cy="28929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7380176" y="4983658"/>
            <a:ext cx="335407" cy="319685"/>
            <a:chOff x="0" y="0"/>
            <a:chExt cx="812800" cy="7747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228600" y="219075"/>
              <a:ext cx="355600" cy="390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/>
            </a:p>
          </p:txBody>
        </p:sp>
      </p:grpSp>
      <p:sp>
        <p:nvSpPr>
          <p:cNvPr id="33" name="Freeform 31"/>
          <p:cNvSpPr/>
          <p:nvPr/>
        </p:nvSpPr>
        <p:spPr>
          <a:xfrm>
            <a:off x="17165015" y="8632398"/>
            <a:ext cx="822879" cy="822879"/>
          </a:xfrm>
          <a:custGeom>
            <a:avLst/>
            <a:gdLst/>
            <a:ahLst/>
            <a:cxnLst/>
            <a:rect l="l" t="t" r="r" b="b"/>
            <a:pathLst>
              <a:path w="822879" h="822879">
                <a:moveTo>
                  <a:pt x="0" y="0"/>
                </a:moveTo>
                <a:lnTo>
                  <a:pt x="822879" y="0"/>
                </a:lnTo>
                <a:lnTo>
                  <a:pt x="822879" y="822879"/>
                </a:lnTo>
                <a:lnTo>
                  <a:pt x="0" y="8228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5" name="Freeform 30"/>
          <p:cNvSpPr/>
          <p:nvPr/>
        </p:nvSpPr>
        <p:spPr>
          <a:xfrm rot="5400000">
            <a:off x="-3984375" y="4593346"/>
            <a:ext cx="9411340" cy="1014660"/>
          </a:xfrm>
          <a:custGeom>
            <a:avLst/>
            <a:gdLst/>
            <a:ahLst/>
            <a:cxnLst/>
            <a:rect l="l" t="t" r="r" b="b"/>
            <a:pathLst>
              <a:path w="9411340" h="1014660">
                <a:moveTo>
                  <a:pt x="0" y="0"/>
                </a:moveTo>
                <a:lnTo>
                  <a:pt x="9411340" y="0"/>
                </a:lnTo>
                <a:lnTo>
                  <a:pt x="9411340" y="1014660"/>
                </a:lnTo>
                <a:lnTo>
                  <a:pt x="0" y="10146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"/>
          <p:cNvGrpSpPr/>
          <p:nvPr/>
        </p:nvGrpSpPr>
        <p:grpSpPr>
          <a:xfrm>
            <a:off x="0" y="0"/>
            <a:ext cx="18288000" cy="10287000"/>
            <a:chOff x="0" y="0"/>
            <a:chExt cx="4501628" cy="2286123"/>
          </a:xfrm>
          <a:solidFill>
            <a:srgbClr val="41624D"/>
          </a:solidFill>
        </p:grpSpPr>
        <p:sp>
          <p:nvSpPr>
            <p:cNvPr id="21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9999"/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9999"/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307220" y="3009900"/>
            <a:ext cx="15685379" cy="44723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42950" lvl="0" indent="-742950" algn="l">
              <a:lnSpc>
                <a:spcPct val="150000"/>
              </a:lnSpc>
              <a:spcBef>
                <a:spcPct val="0"/>
              </a:spcBef>
              <a:buAutoNum type="arabicPeriod"/>
            </a:pPr>
            <a:r>
              <a:rPr lang="zh-CN" altLang="en-US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用户交互界面：</a:t>
            </a:r>
            <a:endParaRPr lang="en-US" altLang="zh-CN" sz="40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  <a:p>
            <a:pPr lvl="0" algn="l">
              <a:lnSpc>
                <a:spcPct val="150000"/>
              </a:lnSpc>
              <a:spcBef>
                <a:spcPct val="0"/>
              </a:spcBef>
            </a:pPr>
            <a:r>
              <a:rPr lang="zh-CN" altLang="en-US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通过</a:t>
            </a:r>
            <a:r>
              <a:rPr lang="en-US" altLang="zh-CN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OpenCV</a:t>
            </a:r>
            <a:r>
              <a:rPr lang="zh-CN" altLang="en-US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库的</a:t>
            </a:r>
            <a:r>
              <a:rPr lang="en-US" altLang="zh-CN" sz="4000" dirty="0" err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selectROI</a:t>
            </a:r>
            <a:r>
              <a:rPr lang="zh-CN" altLang="en-US" sz="40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函数</a:t>
            </a:r>
            <a:r>
              <a:rPr lang="zh-CN" altLang="en-US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实现，用户可以在视频上手动选择</a:t>
            </a:r>
            <a:r>
              <a:rPr lang="en-US" altLang="zh-CN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ROI</a:t>
            </a:r>
            <a:r>
              <a:rPr lang="zh-CN" altLang="en-US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。</a:t>
            </a:r>
            <a:endParaRPr lang="en-US" altLang="zh-CN" sz="40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  <a:p>
            <a:pPr lvl="0" algn="l">
              <a:lnSpc>
                <a:spcPct val="150000"/>
              </a:lnSpc>
              <a:spcBef>
                <a:spcPct val="0"/>
              </a:spcBef>
            </a:pPr>
            <a:r>
              <a:rPr lang="en-US" altLang="zh-CN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2. </a:t>
            </a:r>
            <a:r>
              <a:rPr lang="zh-CN" altLang="en-US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目标跟踪展示界面：</a:t>
            </a:r>
            <a:endParaRPr lang="en-US" altLang="zh-CN" sz="40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  <a:p>
            <a:pPr lvl="0" algn="l">
              <a:lnSpc>
                <a:spcPct val="150000"/>
              </a:lnSpc>
              <a:spcBef>
                <a:spcPct val="0"/>
              </a:spcBef>
            </a:pPr>
            <a:r>
              <a:rPr lang="zh-CN" altLang="en-US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通过</a:t>
            </a:r>
            <a:r>
              <a:rPr lang="en-US" altLang="zh-CN" sz="40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Flask</a:t>
            </a:r>
            <a:r>
              <a:rPr lang="zh-CN" altLang="en-US" sz="40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框架</a:t>
            </a:r>
            <a:r>
              <a:rPr lang="zh-CN" altLang="en-US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实现，从而在网页上实时展示视频流，跟踪目标区域。</a:t>
            </a:r>
            <a:endParaRPr lang="en-US" altLang="zh-CN" sz="40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  <a:p>
            <a:pPr lvl="0" algn="l">
              <a:lnSpc>
                <a:spcPct val="150000"/>
              </a:lnSpc>
              <a:spcBef>
                <a:spcPct val="0"/>
              </a:spcBef>
            </a:pPr>
            <a:r>
              <a:rPr lang="zh-CN" altLang="en-US" sz="40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此外，将展示界面集成到网页端更有利于进行后续功能的扩展。</a:t>
            </a:r>
            <a:endParaRPr lang="en-US" altLang="zh-CN" sz="40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1288171" y="1943100"/>
            <a:ext cx="4857487" cy="99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010"/>
              </a:lnSpc>
              <a:spcBef>
                <a:spcPct val="0"/>
              </a:spcBef>
            </a:pPr>
            <a:r>
              <a:rPr lang="zh-CN" altLang="en-US" sz="6005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</a:rPr>
              <a:t>界面实现：</a:t>
            </a:r>
            <a:endParaRPr lang="en-US" sz="6005" b="1" spc="600" dirty="0">
              <a:solidFill>
                <a:srgbClr val="41624D"/>
              </a:solidFill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23" name="Group 11"/>
          <p:cNvGrpSpPr/>
          <p:nvPr/>
        </p:nvGrpSpPr>
        <p:grpSpPr>
          <a:xfrm>
            <a:off x="6689672" y="1562655"/>
            <a:ext cx="4816528" cy="271371"/>
            <a:chOff x="0" y="0"/>
            <a:chExt cx="820637" cy="57199"/>
          </a:xfrm>
        </p:grpSpPr>
        <p:sp>
          <p:nvSpPr>
            <p:cNvPr id="24" name="Freeform 12"/>
            <p:cNvSpPr/>
            <p:nvPr/>
          </p:nvSpPr>
          <p:spPr>
            <a:xfrm>
              <a:off x="0" y="0"/>
              <a:ext cx="820637" cy="57199"/>
            </a:xfrm>
            <a:custGeom>
              <a:avLst/>
              <a:gdLst/>
              <a:ahLst/>
              <a:cxnLst/>
              <a:rect l="l" t="t" r="r" b="b"/>
              <a:pathLst>
                <a:path w="820637" h="57199">
                  <a:moveTo>
                    <a:pt x="28600" y="0"/>
                  </a:moveTo>
                  <a:lnTo>
                    <a:pt x="792037" y="0"/>
                  </a:lnTo>
                  <a:cubicBezTo>
                    <a:pt x="807832" y="0"/>
                    <a:pt x="820637" y="12805"/>
                    <a:pt x="820637" y="28600"/>
                  </a:cubicBezTo>
                  <a:lnTo>
                    <a:pt x="820637" y="28600"/>
                  </a:lnTo>
                  <a:cubicBezTo>
                    <a:pt x="820637" y="44395"/>
                    <a:pt x="807832" y="57199"/>
                    <a:pt x="792037" y="57199"/>
                  </a:cubicBezTo>
                  <a:lnTo>
                    <a:pt x="28600" y="57199"/>
                  </a:lnTo>
                  <a:cubicBezTo>
                    <a:pt x="12805" y="57199"/>
                    <a:pt x="0" y="44395"/>
                    <a:pt x="0" y="28600"/>
                  </a:cubicBezTo>
                  <a:lnTo>
                    <a:pt x="0" y="28600"/>
                  </a:lnTo>
                  <a:cubicBezTo>
                    <a:pt x="0" y="12805"/>
                    <a:pt x="12805" y="0"/>
                    <a:pt x="28600" y="0"/>
                  </a:cubicBez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25" name="TextBox 13"/>
            <p:cNvSpPr txBox="1"/>
            <p:nvPr/>
          </p:nvSpPr>
          <p:spPr>
            <a:xfrm>
              <a:off x="0" y="-47625"/>
              <a:ext cx="820637" cy="1048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26" name="TextBox 34"/>
          <p:cNvSpPr txBox="1"/>
          <p:nvPr/>
        </p:nvSpPr>
        <p:spPr>
          <a:xfrm>
            <a:off x="6486608" y="817803"/>
            <a:ext cx="5314782" cy="7141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altLang="zh-CN" sz="4200" b="1" spc="420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03</a:t>
            </a:r>
            <a:r>
              <a:rPr lang="en-US" altLang="zh-CN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系统实现与展示</a:t>
            </a:r>
            <a:endParaRPr lang="en-US" sz="4200" b="1" spc="42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170" y="7727180"/>
            <a:ext cx="14224805" cy="122311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2058" y="2282159"/>
            <a:ext cx="8287785" cy="131797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"/>
          <p:cNvGrpSpPr/>
          <p:nvPr/>
        </p:nvGrpSpPr>
        <p:grpSpPr>
          <a:xfrm>
            <a:off x="0" y="0"/>
            <a:ext cx="18288000" cy="10287000"/>
            <a:chOff x="0" y="0"/>
            <a:chExt cx="4501628" cy="2286123"/>
          </a:xfrm>
          <a:solidFill>
            <a:srgbClr val="41624D"/>
          </a:solidFill>
        </p:grpSpPr>
        <p:sp>
          <p:nvSpPr>
            <p:cNvPr id="21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524524" y="-111167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9999"/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9999"/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1288171" y="1943100"/>
            <a:ext cx="6027029" cy="9955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9010"/>
              </a:lnSpc>
              <a:spcBef>
                <a:spcPct val="0"/>
              </a:spcBef>
            </a:pPr>
            <a:r>
              <a:rPr lang="zh-CN" altLang="en-US" sz="6005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</a:rPr>
              <a:t>效果展示：</a:t>
            </a:r>
            <a:endParaRPr lang="en-US" sz="6005" b="1" spc="600" dirty="0">
              <a:solidFill>
                <a:srgbClr val="41624D"/>
              </a:solidFill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23" name="Group 11"/>
          <p:cNvGrpSpPr/>
          <p:nvPr/>
        </p:nvGrpSpPr>
        <p:grpSpPr>
          <a:xfrm>
            <a:off x="6689672" y="1562655"/>
            <a:ext cx="4816528" cy="271371"/>
            <a:chOff x="0" y="0"/>
            <a:chExt cx="820637" cy="57199"/>
          </a:xfrm>
        </p:grpSpPr>
        <p:sp>
          <p:nvSpPr>
            <p:cNvPr id="24" name="Freeform 12"/>
            <p:cNvSpPr/>
            <p:nvPr/>
          </p:nvSpPr>
          <p:spPr>
            <a:xfrm>
              <a:off x="0" y="0"/>
              <a:ext cx="820637" cy="57199"/>
            </a:xfrm>
            <a:custGeom>
              <a:avLst/>
              <a:gdLst/>
              <a:ahLst/>
              <a:cxnLst/>
              <a:rect l="l" t="t" r="r" b="b"/>
              <a:pathLst>
                <a:path w="820637" h="57199">
                  <a:moveTo>
                    <a:pt x="28600" y="0"/>
                  </a:moveTo>
                  <a:lnTo>
                    <a:pt x="792037" y="0"/>
                  </a:lnTo>
                  <a:cubicBezTo>
                    <a:pt x="807832" y="0"/>
                    <a:pt x="820637" y="12805"/>
                    <a:pt x="820637" y="28600"/>
                  </a:cubicBezTo>
                  <a:lnTo>
                    <a:pt x="820637" y="28600"/>
                  </a:lnTo>
                  <a:cubicBezTo>
                    <a:pt x="820637" y="44395"/>
                    <a:pt x="807832" y="57199"/>
                    <a:pt x="792037" y="57199"/>
                  </a:cubicBezTo>
                  <a:lnTo>
                    <a:pt x="28600" y="57199"/>
                  </a:lnTo>
                  <a:cubicBezTo>
                    <a:pt x="12805" y="57199"/>
                    <a:pt x="0" y="44395"/>
                    <a:pt x="0" y="28600"/>
                  </a:cubicBezTo>
                  <a:lnTo>
                    <a:pt x="0" y="28600"/>
                  </a:lnTo>
                  <a:cubicBezTo>
                    <a:pt x="0" y="12805"/>
                    <a:pt x="12805" y="0"/>
                    <a:pt x="28600" y="0"/>
                  </a:cubicBez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25" name="TextBox 13"/>
            <p:cNvSpPr txBox="1"/>
            <p:nvPr/>
          </p:nvSpPr>
          <p:spPr>
            <a:xfrm>
              <a:off x="0" y="-47625"/>
              <a:ext cx="820637" cy="1048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26" name="TextBox 34"/>
          <p:cNvSpPr txBox="1"/>
          <p:nvPr/>
        </p:nvSpPr>
        <p:spPr>
          <a:xfrm>
            <a:off x="6486608" y="817803"/>
            <a:ext cx="5314782" cy="7141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altLang="zh-CN" sz="4200" b="1" spc="420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03</a:t>
            </a:r>
            <a:r>
              <a:rPr lang="en-US" altLang="zh-CN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系统实现与展示</a:t>
            </a:r>
            <a:endParaRPr lang="en-US" sz="4200" b="1" spc="42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6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02726" y="2169931"/>
            <a:ext cx="11738657" cy="62451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8580" y="1138069"/>
            <a:ext cx="15916463" cy="8010861"/>
            <a:chOff x="0" y="0"/>
            <a:chExt cx="4191990" cy="21098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91990" cy="2109856"/>
            </a:xfrm>
            <a:custGeom>
              <a:avLst/>
              <a:gdLst/>
              <a:ahLst/>
              <a:cxnLst/>
              <a:rect l="l" t="t" r="r" b="b"/>
              <a:pathLst>
                <a:path w="4191990" h="2109856">
                  <a:moveTo>
                    <a:pt x="0" y="0"/>
                  </a:moveTo>
                  <a:lnTo>
                    <a:pt x="4191990" y="0"/>
                  </a:lnTo>
                  <a:lnTo>
                    <a:pt x="4191990" y="2109856"/>
                  </a:lnTo>
                  <a:lnTo>
                    <a:pt x="0" y="2109856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191990" cy="21384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8580" y="1142801"/>
            <a:ext cx="16028936" cy="7994432"/>
            <a:chOff x="0" y="0"/>
            <a:chExt cx="21371915" cy="10659242"/>
          </a:xfrm>
        </p:grpSpPr>
        <p:sp>
          <p:nvSpPr>
            <p:cNvPr id="6" name="Freeform 6"/>
            <p:cNvSpPr/>
            <p:nvPr/>
          </p:nvSpPr>
          <p:spPr>
            <a:xfrm>
              <a:off x="10685957" y="0"/>
              <a:ext cx="10685957" cy="10659242"/>
            </a:xfrm>
            <a:custGeom>
              <a:avLst/>
              <a:gdLst/>
              <a:ahLst/>
              <a:cxnLst/>
              <a:rect l="l" t="t" r="r" b="b"/>
              <a:pathLst>
                <a:path w="10685957" h="10659242">
                  <a:moveTo>
                    <a:pt x="0" y="0"/>
                  </a:moveTo>
                  <a:lnTo>
                    <a:pt x="10685958" y="0"/>
                  </a:lnTo>
                  <a:lnTo>
                    <a:pt x="10685958" y="10659242"/>
                  </a:lnTo>
                  <a:lnTo>
                    <a:pt x="0" y="10659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999"/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0685957" cy="10659242"/>
            </a:xfrm>
            <a:custGeom>
              <a:avLst/>
              <a:gdLst/>
              <a:ahLst/>
              <a:cxnLst/>
              <a:rect l="l" t="t" r="r" b="b"/>
              <a:pathLst>
                <a:path w="10685957" h="10659242">
                  <a:moveTo>
                    <a:pt x="0" y="0"/>
                  </a:moveTo>
                  <a:lnTo>
                    <a:pt x="10685957" y="0"/>
                  </a:lnTo>
                  <a:lnTo>
                    <a:pt x="10685957" y="10659242"/>
                  </a:lnTo>
                  <a:lnTo>
                    <a:pt x="0" y="10659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999"/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5285027" y="5501367"/>
            <a:ext cx="7616041" cy="13651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550"/>
              </a:lnSpc>
              <a:spcBef>
                <a:spcPct val="0"/>
              </a:spcBef>
            </a:pPr>
            <a:r>
              <a:rPr lang="zh-CN" altLang="en-US" sz="7700" spc="769" dirty="0">
                <a:solidFill>
                  <a:srgbClr val="41624D"/>
                </a:solidFill>
                <a:ea typeface="字由点字倔强黑"/>
              </a:rPr>
              <a:t>系统分析与结论</a:t>
            </a:r>
            <a:endParaRPr lang="en-US" sz="7700" spc="769" dirty="0">
              <a:solidFill>
                <a:srgbClr val="41624D"/>
              </a:solidFill>
              <a:ea typeface="字由点字倔强黑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338718" y="7060919"/>
            <a:ext cx="9615951" cy="2500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altLang="zh-CN" sz="3600" spc="928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Experimental Analysis and Conclusion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endParaRPr lang="en-US" altLang="zh-CN" sz="3600" spc="928" dirty="0">
              <a:solidFill>
                <a:srgbClr val="343333"/>
              </a:solidFill>
              <a:latin typeface="Impact" panose="020B0806030902050204" pitchFamily="34" charset="0"/>
              <a:ea typeface="黑体" pitchFamily="49" charset="-122"/>
            </a:endParaRPr>
          </a:p>
          <a:p>
            <a:pPr algn="ctr">
              <a:lnSpc>
                <a:spcPts val="5040"/>
              </a:lnSpc>
              <a:spcBef>
                <a:spcPct val="0"/>
              </a:spcBef>
            </a:pPr>
            <a:endParaRPr lang="en-US" sz="3600" spc="928" dirty="0">
              <a:solidFill>
                <a:srgbClr val="343333"/>
              </a:solidFill>
              <a:latin typeface="Impact" panose="020B0806030902050204" pitchFamily="34" charset="0"/>
              <a:ea typeface="黑体" pitchFamily="49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966256" y="2134110"/>
            <a:ext cx="4563198" cy="37090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0"/>
              </a:lnSpc>
              <a:spcBef>
                <a:spcPct val="0"/>
              </a:spcBef>
            </a:pPr>
            <a:r>
              <a:rPr lang="en-US" sz="23000" b="1" spc="2437" dirty="0">
                <a:solidFill>
                  <a:srgbClr val="41624D"/>
                </a:solidFill>
                <a:latin typeface="Impact" panose="020B0806030902050204" pitchFamily="34" charset="0"/>
                <a:ea typeface="黑体" pitchFamily="49" charset="-122"/>
              </a:rPr>
              <a:t>04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4533185" y="4229821"/>
            <a:ext cx="2308536" cy="259929"/>
            <a:chOff x="0" y="0"/>
            <a:chExt cx="608009" cy="6845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08009" cy="68459"/>
            </a:xfrm>
            <a:custGeom>
              <a:avLst/>
              <a:gdLst/>
              <a:ahLst/>
              <a:cxnLst/>
              <a:rect l="l" t="t" r="r" b="b"/>
              <a:pathLst>
                <a:path w="608009" h="68459">
                  <a:moveTo>
                    <a:pt x="34229" y="0"/>
                  </a:moveTo>
                  <a:lnTo>
                    <a:pt x="573780" y="0"/>
                  </a:lnTo>
                  <a:cubicBezTo>
                    <a:pt x="592684" y="0"/>
                    <a:pt x="608009" y="15325"/>
                    <a:pt x="608009" y="34229"/>
                  </a:cubicBezTo>
                  <a:lnTo>
                    <a:pt x="608009" y="34229"/>
                  </a:lnTo>
                  <a:cubicBezTo>
                    <a:pt x="608009" y="43307"/>
                    <a:pt x="604403" y="52014"/>
                    <a:pt x="597984" y="58433"/>
                  </a:cubicBezTo>
                  <a:cubicBezTo>
                    <a:pt x="591565" y="64852"/>
                    <a:pt x="582858" y="68459"/>
                    <a:pt x="573780" y="68459"/>
                  </a:cubicBezTo>
                  <a:lnTo>
                    <a:pt x="34229" y="68459"/>
                  </a:lnTo>
                  <a:cubicBezTo>
                    <a:pt x="15325" y="68459"/>
                    <a:pt x="0" y="53134"/>
                    <a:pt x="0" y="34229"/>
                  </a:cubicBezTo>
                  <a:lnTo>
                    <a:pt x="0" y="34229"/>
                  </a:lnTo>
                  <a:cubicBezTo>
                    <a:pt x="0" y="15325"/>
                    <a:pt x="15325" y="0"/>
                    <a:pt x="34229" y="0"/>
                  </a:cubicBez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608009" cy="116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446280" y="4229821"/>
            <a:ext cx="2308536" cy="259929"/>
            <a:chOff x="0" y="0"/>
            <a:chExt cx="608009" cy="6845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08009" cy="68459"/>
            </a:xfrm>
            <a:custGeom>
              <a:avLst/>
              <a:gdLst/>
              <a:ahLst/>
              <a:cxnLst/>
              <a:rect l="l" t="t" r="r" b="b"/>
              <a:pathLst>
                <a:path w="608009" h="68459">
                  <a:moveTo>
                    <a:pt x="34229" y="0"/>
                  </a:moveTo>
                  <a:lnTo>
                    <a:pt x="573780" y="0"/>
                  </a:lnTo>
                  <a:cubicBezTo>
                    <a:pt x="592684" y="0"/>
                    <a:pt x="608009" y="15325"/>
                    <a:pt x="608009" y="34229"/>
                  </a:cubicBezTo>
                  <a:lnTo>
                    <a:pt x="608009" y="34229"/>
                  </a:lnTo>
                  <a:cubicBezTo>
                    <a:pt x="608009" y="43307"/>
                    <a:pt x="604403" y="52014"/>
                    <a:pt x="597984" y="58433"/>
                  </a:cubicBezTo>
                  <a:cubicBezTo>
                    <a:pt x="591565" y="64852"/>
                    <a:pt x="582858" y="68459"/>
                    <a:pt x="573780" y="68459"/>
                  </a:cubicBezTo>
                  <a:lnTo>
                    <a:pt x="34229" y="68459"/>
                  </a:lnTo>
                  <a:cubicBezTo>
                    <a:pt x="15325" y="68459"/>
                    <a:pt x="0" y="53134"/>
                    <a:pt x="0" y="34229"/>
                  </a:cubicBezTo>
                  <a:lnTo>
                    <a:pt x="0" y="34229"/>
                  </a:lnTo>
                  <a:cubicBezTo>
                    <a:pt x="0" y="15325"/>
                    <a:pt x="15325" y="0"/>
                    <a:pt x="34229" y="0"/>
                  </a:cubicBez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608009" cy="116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9525" y="-212708"/>
            <a:ext cx="1423091" cy="10984331"/>
            <a:chOff x="0" y="0"/>
            <a:chExt cx="374806" cy="289299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864909" y="-212708"/>
            <a:ext cx="1423091" cy="10984331"/>
            <a:chOff x="0" y="0"/>
            <a:chExt cx="374806" cy="28929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7380176" y="4983658"/>
            <a:ext cx="335407" cy="319685"/>
            <a:chOff x="0" y="0"/>
            <a:chExt cx="812800" cy="7747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228600" y="219075"/>
              <a:ext cx="355600" cy="390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/>
            </a:p>
          </p:txBody>
        </p:sp>
      </p:grpSp>
      <p:sp>
        <p:nvSpPr>
          <p:cNvPr id="33" name="Freeform 31"/>
          <p:cNvSpPr/>
          <p:nvPr/>
        </p:nvSpPr>
        <p:spPr>
          <a:xfrm>
            <a:off x="17165015" y="8632398"/>
            <a:ext cx="822879" cy="822879"/>
          </a:xfrm>
          <a:custGeom>
            <a:avLst/>
            <a:gdLst/>
            <a:ahLst/>
            <a:cxnLst/>
            <a:rect l="l" t="t" r="r" b="b"/>
            <a:pathLst>
              <a:path w="822879" h="822879">
                <a:moveTo>
                  <a:pt x="0" y="0"/>
                </a:moveTo>
                <a:lnTo>
                  <a:pt x="822879" y="0"/>
                </a:lnTo>
                <a:lnTo>
                  <a:pt x="822879" y="822879"/>
                </a:lnTo>
                <a:lnTo>
                  <a:pt x="0" y="8228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5" name="Freeform 30"/>
          <p:cNvSpPr/>
          <p:nvPr/>
        </p:nvSpPr>
        <p:spPr>
          <a:xfrm rot="5400000">
            <a:off x="-3984375" y="4593346"/>
            <a:ext cx="9411340" cy="1014660"/>
          </a:xfrm>
          <a:custGeom>
            <a:avLst/>
            <a:gdLst/>
            <a:ahLst/>
            <a:cxnLst/>
            <a:rect l="l" t="t" r="r" b="b"/>
            <a:pathLst>
              <a:path w="9411340" h="1014660">
                <a:moveTo>
                  <a:pt x="0" y="0"/>
                </a:moveTo>
                <a:lnTo>
                  <a:pt x="9411340" y="0"/>
                </a:lnTo>
                <a:lnTo>
                  <a:pt x="9411340" y="1014660"/>
                </a:lnTo>
                <a:lnTo>
                  <a:pt x="0" y="10146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62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  <a:solidFill>
            <a:srgbClr val="41624D"/>
          </a:solidFill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606815" y="3670754"/>
            <a:ext cx="6138943" cy="4423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ct val="150000"/>
              </a:lnSpc>
              <a:spcBef>
                <a:spcPct val="0"/>
              </a:spcBef>
            </a:pPr>
            <a:r>
              <a:rPr 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	</a:t>
            </a:r>
            <a:r>
              <a:rPr lang="en-US" sz="2800" dirty="0" err="1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原始的KCF算法没有内建的尺度适应机制，而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尽管我在</a:t>
            </a:r>
            <a:r>
              <a:rPr lang="en-US" sz="2800" dirty="0" err="1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代码尝试通过在不同尺度上进行搜索来处理尺度变化，但这种方法并非很高效</a:t>
            </a:r>
            <a:r>
              <a:rPr 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。</a:t>
            </a:r>
          </a:p>
          <a:p>
            <a:pPr marL="0" lvl="0" indent="0">
              <a:lnSpc>
                <a:spcPct val="150000"/>
              </a:lnSpc>
              <a:spcBef>
                <a:spcPct val="0"/>
              </a:spcBef>
            </a:pPr>
            <a:r>
              <a:rPr 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	</a:t>
            </a:r>
            <a:r>
              <a:rPr lang="en-US" sz="2800" dirty="0" err="1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在实际应用中，目标的尺寸可能因距离变化而显著变化，这需要更复杂的尺度估计机制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。</a:t>
            </a:r>
            <a:endParaRPr lang="en-US" sz="28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903936" y="3580028"/>
            <a:ext cx="5419727" cy="24843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	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在复现算法时，</a:t>
            </a:r>
            <a:r>
              <a:rPr lang="en-US" sz="2800" dirty="0" err="1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特征提取每帧都完整运行，没有利用上一帧的计算结果，可能会导致不必要的计算重复，降低效率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。</a:t>
            </a:r>
            <a:endParaRPr lang="en-US" sz="28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949818" y="6140861"/>
            <a:ext cx="5487670" cy="3130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	</a:t>
            </a:r>
            <a:r>
              <a:rPr lang="en-US" sz="2800" dirty="0" err="1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FFT和IFFT操作在高维数据上非常消耗资源</a:t>
            </a:r>
            <a:r>
              <a:rPr 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。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我在代码中没有加入</a:t>
            </a:r>
            <a:r>
              <a:rPr 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优化措施，如利用GPU加速，可能导致在大规模数据集上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实时跟踪</a:t>
            </a:r>
            <a:r>
              <a:rPr 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时性能下降。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432940" y="2846432"/>
            <a:ext cx="4627244" cy="638810"/>
            <a:chOff x="-1427482" y="739989"/>
            <a:chExt cx="6169659" cy="851748"/>
          </a:xfrm>
        </p:grpSpPr>
        <p:grpSp>
          <p:nvGrpSpPr>
            <p:cNvPr id="22" name="Group 22"/>
            <p:cNvGrpSpPr/>
            <p:nvPr/>
          </p:nvGrpSpPr>
          <p:grpSpPr>
            <a:xfrm>
              <a:off x="-1427482" y="739989"/>
              <a:ext cx="6169659" cy="851748"/>
              <a:chOff x="-366685" y="190085"/>
              <a:chExt cx="1584834" cy="218793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-116356" y="216183"/>
                <a:ext cx="1039241" cy="171144"/>
              </a:xfrm>
              <a:custGeom>
                <a:avLst/>
                <a:gdLst/>
                <a:ahLst/>
                <a:cxnLst/>
                <a:rect l="l" t="t" r="r" b="b"/>
                <a:pathLst>
                  <a:path w="1039241" h="171144">
                    <a:moveTo>
                      <a:pt x="85572" y="0"/>
                    </a:moveTo>
                    <a:lnTo>
                      <a:pt x="953669" y="0"/>
                    </a:lnTo>
                    <a:cubicBezTo>
                      <a:pt x="1000929" y="0"/>
                      <a:pt x="1039241" y="38312"/>
                      <a:pt x="1039241" y="85572"/>
                    </a:cubicBezTo>
                    <a:lnTo>
                      <a:pt x="1039241" y="85572"/>
                    </a:lnTo>
                    <a:cubicBezTo>
                      <a:pt x="1039241" y="132832"/>
                      <a:pt x="1000929" y="171144"/>
                      <a:pt x="953669" y="171144"/>
                    </a:cubicBezTo>
                    <a:lnTo>
                      <a:pt x="85572" y="171144"/>
                    </a:lnTo>
                    <a:cubicBezTo>
                      <a:pt x="38312" y="171144"/>
                      <a:pt x="0" y="132832"/>
                      <a:pt x="0" y="85572"/>
                    </a:cubicBezTo>
                    <a:lnTo>
                      <a:pt x="0" y="85572"/>
                    </a:lnTo>
                    <a:cubicBezTo>
                      <a:pt x="0" y="38312"/>
                      <a:pt x="38312" y="0"/>
                      <a:pt x="85572" y="0"/>
                    </a:cubicBezTo>
                    <a:close/>
                  </a:path>
                </a:pathLst>
              </a:custGeom>
              <a:solidFill>
                <a:srgbClr val="41624D"/>
              </a:solidFill>
              <a:ln w="9525" cap="rnd">
                <a:solidFill>
                  <a:srgbClr val="41624D"/>
                </a:solidFill>
                <a:prstDash val="solid"/>
                <a:round/>
              </a:ln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-366685" y="190085"/>
                <a:ext cx="1584834" cy="218793"/>
              </a:xfrm>
              <a:prstGeom prst="rect">
                <a:avLst/>
              </a:prstGeom>
            </p:spPr>
            <p:txBody>
              <a:bodyPr lIns="34493" tIns="34493" rIns="34493" bIns="34493" rtlCol="0" anchor="ctr"/>
              <a:lstStyle/>
              <a:p>
                <a:pPr marL="0" lvl="0" indent="0" algn="ctr">
                  <a:lnSpc>
                    <a:spcPts val="2895"/>
                  </a:lnSpc>
                  <a:spcBef>
                    <a:spcPct val="0"/>
                  </a:spcBef>
                </a:pPr>
                <a:endParaRPr sz="3200"/>
              </a:p>
            </p:txBody>
          </p:sp>
        </p:grpSp>
        <p:sp>
          <p:nvSpPr>
            <p:cNvPr id="25" name="TextBox 25"/>
            <p:cNvSpPr txBox="1"/>
            <p:nvPr/>
          </p:nvSpPr>
          <p:spPr>
            <a:xfrm>
              <a:off x="-1021080" y="838127"/>
              <a:ext cx="4760807" cy="66971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3200" spc="279" dirty="0">
                  <a:solidFill>
                    <a:srgbClr val="FFFFFF"/>
                  </a:solidFill>
                  <a:ea typeface="思源黑体 1 Bold"/>
                </a:rPr>
                <a:t>尺度不变性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377032" y="4937159"/>
            <a:ext cx="3246120" cy="784825"/>
            <a:chOff x="-280035" y="1756007"/>
            <a:chExt cx="4328160" cy="1046436"/>
          </a:xfrm>
        </p:grpSpPr>
        <p:grpSp>
          <p:nvGrpSpPr>
            <p:cNvPr id="27" name="Group 27"/>
            <p:cNvGrpSpPr/>
            <p:nvPr/>
          </p:nvGrpSpPr>
          <p:grpSpPr>
            <a:xfrm>
              <a:off x="-148165" y="1756007"/>
              <a:ext cx="4067711" cy="955794"/>
              <a:chOff x="-38060" y="451075"/>
              <a:chExt cx="1044895" cy="24552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-38060" y="525451"/>
                <a:ext cx="1039241" cy="171144"/>
              </a:xfrm>
              <a:custGeom>
                <a:avLst/>
                <a:gdLst/>
                <a:ahLst/>
                <a:cxnLst/>
                <a:rect l="l" t="t" r="r" b="b"/>
                <a:pathLst>
                  <a:path w="1039241" h="171144">
                    <a:moveTo>
                      <a:pt x="85572" y="0"/>
                    </a:moveTo>
                    <a:lnTo>
                      <a:pt x="953669" y="0"/>
                    </a:lnTo>
                    <a:cubicBezTo>
                      <a:pt x="1000929" y="0"/>
                      <a:pt x="1039241" y="38312"/>
                      <a:pt x="1039241" y="85572"/>
                    </a:cubicBezTo>
                    <a:lnTo>
                      <a:pt x="1039241" y="85572"/>
                    </a:lnTo>
                    <a:cubicBezTo>
                      <a:pt x="1039241" y="132832"/>
                      <a:pt x="1000929" y="171144"/>
                      <a:pt x="953669" y="171144"/>
                    </a:cubicBezTo>
                    <a:lnTo>
                      <a:pt x="85572" y="171144"/>
                    </a:lnTo>
                    <a:cubicBezTo>
                      <a:pt x="38312" y="171144"/>
                      <a:pt x="0" y="132832"/>
                      <a:pt x="0" y="85572"/>
                    </a:cubicBezTo>
                    <a:lnTo>
                      <a:pt x="0" y="85572"/>
                    </a:lnTo>
                    <a:cubicBezTo>
                      <a:pt x="0" y="38312"/>
                      <a:pt x="38312" y="0"/>
                      <a:pt x="85572" y="0"/>
                    </a:cubicBezTo>
                    <a:close/>
                  </a:path>
                </a:pathLst>
              </a:custGeom>
              <a:solidFill>
                <a:srgbClr val="41624D"/>
              </a:solidFill>
              <a:ln w="9525" cap="rnd">
                <a:solidFill>
                  <a:srgbClr val="41624D"/>
                </a:solidFill>
                <a:prstDash val="solid"/>
                <a:round/>
              </a:ln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-32406" y="451075"/>
                <a:ext cx="1039241" cy="218769"/>
              </a:xfrm>
              <a:prstGeom prst="rect">
                <a:avLst/>
              </a:prstGeom>
            </p:spPr>
            <p:txBody>
              <a:bodyPr lIns="34493" tIns="34493" rIns="34493" bIns="34493" rtlCol="0" anchor="ctr"/>
              <a:lstStyle/>
              <a:p>
                <a:pPr marL="0" lvl="0" indent="0" algn="ctr">
                  <a:lnSpc>
                    <a:spcPts val="2895"/>
                  </a:lnSpc>
                  <a:spcBef>
                    <a:spcPct val="0"/>
                  </a:spcBef>
                </a:pPr>
                <a:endParaRPr sz="3200"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-280035" y="2132729"/>
              <a:ext cx="4328160" cy="66971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3200" spc="279" dirty="0">
                  <a:solidFill>
                    <a:srgbClr val="FFFFFF"/>
                  </a:solidFill>
                  <a:ea typeface="思源黑体 1 Bold"/>
                </a:rPr>
                <a:t>特征提取</a:t>
              </a:r>
              <a:r>
                <a:rPr lang="zh-CN" altLang="en-US" sz="3200" spc="279" dirty="0">
                  <a:solidFill>
                    <a:srgbClr val="FFFFFF"/>
                  </a:solidFill>
                  <a:ea typeface="思源黑体 1 Bold"/>
                </a:rPr>
                <a:t>效率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7430831" y="2630587"/>
            <a:ext cx="3034275" cy="535250"/>
            <a:chOff x="0" y="0"/>
            <a:chExt cx="4045700" cy="713668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0"/>
              <a:ext cx="4045700" cy="666253"/>
              <a:chOff x="0" y="0"/>
              <a:chExt cx="1039241" cy="171144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1039241" cy="171144"/>
              </a:xfrm>
              <a:custGeom>
                <a:avLst/>
                <a:gdLst/>
                <a:ahLst/>
                <a:cxnLst/>
                <a:rect l="l" t="t" r="r" b="b"/>
                <a:pathLst>
                  <a:path w="1039241" h="171144">
                    <a:moveTo>
                      <a:pt x="85572" y="0"/>
                    </a:moveTo>
                    <a:lnTo>
                      <a:pt x="953669" y="0"/>
                    </a:lnTo>
                    <a:cubicBezTo>
                      <a:pt x="1000929" y="0"/>
                      <a:pt x="1039241" y="38312"/>
                      <a:pt x="1039241" y="85572"/>
                    </a:cubicBezTo>
                    <a:lnTo>
                      <a:pt x="1039241" y="85572"/>
                    </a:lnTo>
                    <a:cubicBezTo>
                      <a:pt x="1039241" y="132832"/>
                      <a:pt x="1000929" y="171144"/>
                      <a:pt x="953669" y="171144"/>
                    </a:cubicBezTo>
                    <a:lnTo>
                      <a:pt x="85572" y="171144"/>
                    </a:lnTo>
                    <a:cubicBezTo>
                      <a:pt x="38312" y="171144"/>
                      <a:pt x="0" y="132832"/>
                      <a:pt x="0" y="85572"/>
                    </a:cubicBezTo>
                    <a:lnTo>
                      <a:pt x="0" y="85572"/>
                    </a:lnTo>
                    <a:cubicBezTo>
                      <a:pt x="0" y="38312"/>
                      <a:pt x="38312" y="0"/>
                      <a:pt x="85572" y="0"/>
                    </a:cubicBezTo>
                    <a:close/>
                  </a:path>
                </a:pathLst>
              </a:custGeom>
              <a:solidFill>
                <a:srgbClr val="41624D"/>
              </a:solidFill>
              <a:ln w="9525" cap="rnd">
                <a:solidFill>
                  <a:srgbClr val="41624D"/>
                </a:solidFill>
                <a:prstDash val="solid"/>
                <a:round/>
              </a:ln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-47625"/>
                <a:ext cx="1039241" cy="218769"/>
              </a:xfrm>
              <a:prstGeom prst="rect">
                <a:avLst/>
              </a:prstGeom>
            </p:spPr>
            <p:txBody>
              <a:bodyPr lIns="34493" tIns="34493" rIns="34493" bIns="34493" rtlCol="0" anchor="ctr"/>
              <a:lstStyle/>
              <a:p>
                <a:pPr marL="0" lvl="0" indent="0" algn="ctr">
                  <a:lnSpc>
                    <a:spcPts val="2895"/>
                  </a:lnSpc>
                  <a:spcBef>
                    <a:spcPct val="0"/>
                  </a:spcBef>
                </a:pPr>
                <a:endParaRPr sz="3200"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203187" y="43953"/>
              <a:ext cx="3461527" cy="669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3200" spc="279" dirty="0">
                  <a:solidFill>
                    <a:srgbClr val="FFFFFF"/>
                  </a:solidFill>
                  <a:ea typeface="思源黑体 1 Bold"/>
                </a:rPr>
                <a:t>参数硬编码</a:t>
              </a:r>
            </a:p>
          </p:txBody>
        </p:sp>
      </p:grpSp>
      <p:grpSp>
        <p:nvGrpSpPr>
          <p:cNvPr id="36" name="Group 11"/>
          <p:cNvGrpSpPr/>
          <p:nvPr/>
        </p:nvGrpSpPr>
        <p:grpSpPr>
          <a:xfrm>
            <a:off x="6689672" y="1562655"/>
            <a:ext cx="4816528" cy="271371"/>
            <a:chOff x="0" y="0"/>
            <a:chExt cx="820637" cy="57199"/>
          </a:xfrm>
        </p:grpSpPr>
        <p:sp>
          <p:nvSpPr>
            <p:cNvPr id="38" name="Freeform 12"/>
            <p:cNvSpPr/>
            <p:nvPr/>
          </p:nvSpPr>
          <p:spPr>
            <a:xfrm>
              <a:off x="0" y="0"/>
              <a:ext cx="820637" cy="57199"/>
            </a:xfrm>
            <a:custGeom>
              <a:avLst/>
              <a:gdLst/>
              <a:ahLst/>
              <a:cxnLst/>
              <a:rect l="l" t="t" r="r" b="b"/>
              <a:pathLst>
                <a:path w="820637" h="57199">
                  <a:moveTo>
                    <a:pt x="28600" y="0"/>
                  </a:moveTo>
                  <a:lnTo>
                    <a:pt x="792037" y="0"/>
                  </a:lnTo>
                  <a:cubicBezTo>
                    <a:pt x="807832" y="0"/>
                    <a:pt x="820637" y="12805"/>
                    <a:pt x="820637" y="28600"/>
                  </a:cubicBezTo>
                  <a:lnTo>
                    <a:pt x="820637" y="28600"/>
                  </a:lnTo>
                  <a:cubicBezTo>
                    <a:pt x="820637" y="44395"/>
                    <a:pt x="807832" y="57199"/>
                    <a:pt x="792037" y="57199"/>
                  </a:cubicBezTo>
                  <a:lnTo>
                    <a:pt x="28600" y="57199"/>
                  </a:lnTo>
                  <a:cubicBezTo>
                    <a:pt x="12805" y="57199"/>
                    <a:pt x="0" y="44395"/>
                    <a:pt x="0" y="28600"/>
                  </a:cubicBezTo>
                  <a:lnTo>
                    <a:pt x="0" y="28600"/>
                  </a:lnTo>
                  <a:cubicBezTo>
                    <a:pt x="0" y="12805"/>
                    <a:pt x="12805" y="0"/>
                    <a:pt x="28600" y="0"/>
                  </a:cubicBez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39" name="TextBox 13"/>
            <p:cNvSpPr txBox="1"/>
            <p:nvPr/>
          </p:nvSpPr>
          <p:spPr>
            <a:xfrm>
              <a:off x="0" y="-47625"/>
              <a:ext cx="820637" cy="1048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40" name="TextBox 34"/>
          <p:cNvSpPr txBox="1"/>
          <p:nvPr/>
        </p:nvSpPr>
        <p:spPr>
          <a:xfrm>
            <a:off x="6486608" y="817803"/>
            <a:ext cx="5314782" cy="7141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altLang="zh-CN" sz="4200" b="1" spc="420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04</a:t>
            </a:r>
            <a:r>
              <a:rPr lang="en-US" altLang="zh-CN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系统分析与结论</a:t>
            </a:r>
            <a:endParaRPr lang="en-US" sz="4200" b="1" spc="42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9600" y="1638300"/>
            <a:ext cx="6866255" cy="1633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6000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</a:rPr>
              <a:t>代码实现的不足：</a:t>
            </a:r>
            <a:endParaRPr lang="en-US" b="1" spc="600" dirty="0">
              <a:solidFill>
                <a:srgbClr val="41624D"/>
              </a:solidFill>
              <a:latin typeface="黑体" pitchFamily="49" charset="-122"/>
              <a:ea typeface="黑体" pitchFamily="49" charset="-122"/>
            </a:endParaRPr>
          </a:p>
          <a:p>
            <a:endParaRPr lang="zh-CN" altLang="en-US"/>
          </a:p>
        </p:txBody>
      </p:sp>
      <p:sp>
        <p:nvSpPr>
          <p:cNvPr id="12" name="TextBox 20"/>
          <p:cNvSpPr txBox="1"/>
          <p:nvPr>
            <p:custDataLst>
              <p:tags r:id="rId1"/>
            </p:custDataLst>
          </p:nvPr>
        </p:nvSpPr>
        <p:spPr>
          <a:xfrm>
            <a:off x="10903936" y="1885941"/>
            <a:ext cx="5860064" cy="225107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800" dirty="0" err="1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KCF跟踪器中很多关键参数（如高斯带宽、正则化参数等）都是硬编码的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。</a:t>
            </a:r>
            <a:endParaRPr lang="en-US" sz="28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13" name="Group 31"/>
          <p:cNvGrpSpPr/>
          <p:nvPr/>
        </p:nvGrpSpPr>
        <p:grpSpPr>
          <a:xfrm>
            <a:off x="7452113" y="7627726"/>
            <a:ext cx="3034275" cy="638740"/>
            <a:chOff x="-1760219" y="-1191243"/>
            <a:chExt cx="4045700" cy="851654"/>
          </a:xfrm>
        </p:grpSpPr>
        <p:grpSp>
          <p:nvGrpSpPr>
            <p:cNvPr id="14" name="Group 32"/>
            <p:cNvGrpSpPr/>
            <p:nvPr/>
          </p:nvGrpSpPr>
          <p:grpSpPr>
            <a:xfrm>
              <a:off x="-1760219" y="-1191243"/>
              <a:ext cx="4045700" cy="851654"/>
              <a:chOff x="-452157" y="-306001"/>
              <a:chExt cx="1039241" cy="218769"/>
            </a:xfrm>
          </p:grpSpPr>
          <p:sp>
            <p:nvSpPr>
              <p:cNvPr id="15" name="Freeform 33"/>
              <p:cNvSpPr/>
              <p:nvPr>
                <p:custDataLst>
                  <p:tags r:id="rId3"/>
                </p:custDataLst>
              </p:nvPr>
            </p:nvSpPr>
            <p:spPr>
              <a:xfrm>
                <a:off x="-452157" y="-297089"/>
                <a:ext cx="1039241" cy="171144"/>
              </a:xfrm>
              <a:custGeom>
                <a:avLst/>
                <a:gdLst/>
                <a:ahLst/>
                <a:cxnLst/>
                <a:rect l="l" t="t" r="r" b="b"/>
                <a:pathLst>
                  <a:path w="1039241" h="171144">
                    <a:moveTo>
                      <a:pt x="85572" y="0"/>
                    </a:moveTo>
                    <a:lnTo>
                      <a:pt x="953669" y="0"/>
                    </a:lnTo>
                    <a:cubicBezTo>
                      <a:pt x="1000929" y="0"/>
                      <a:pt x="1039241" y="38312"/>
                      <a:pt x="1039241" y="85572"/>
                    </a:cubicBezTo>
                    <a:lnTo>
                      <a:pt x="1039241" y="85572"/>
                    </a:lnTo>
                    <a:cubicBezTo>
                      <a:pt x="1039241" y="132832"/>
                      <a:pt x="1000929" y="171144"/>
                      <a:pt x="953669" y="171144"/>
                    </a:cubicBezTo>
                    <a:lnTo>
                      <a:pt x="85572" y="171144"/>
                    </a:lnTo>
                    <a:cubicBezTo>
                      <a:pt x="38312" y="171144"/>
                      <a:pt x="0" y="132832"/>
                      <a:pt x="0" y="85572"/>
                    </a:cubicBezTo>
                    <a:lnTo>
                      <a:pt x="0" y="85572"/>
                    </a:lnTo>
                    <a:cubicBezTo>
                      <a:pt x="0" y="38312"/>
                      <a:pt x="38312" y="0"/>
                      <a:pt x="85572" y="0"/>
                    </a:cubicBezTo>
                    <a:close/>
                  </a:path>
                </a:pathLst>
              </a:custGeom>
              <a:solidFill>
                <a:srgbClr val="41624D"/>
              </a:solidFill>
              <a:ln w="9525" cap="rnd">
                <a:solidFill>
                  <a:srgbClr val="41624D"/>
                </a:solidFill>
                <a:prstDash val="solid"/>
                <a:round/>
              </a:ln>
            </p:spPr>
          </p:sp>
          <p:sp>
            <p:nvSpPr>
              <p:cNvPr id="17" name="TextBox 34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-452157" y="-306001"/>
                <a:ext cx="1039241" cy="218769"/>
              </a:xfrm>
              <a:prstGeom prst="rect">
                <a:avLst/>
              </a:prstGeom>
            </p:spPr>
            <p:txBody>
              <a:bodyPr lIns="34493" tIns="34493" rIns="34493" bIns="34493" rtlCol="0" anchor="ctr"/>
              <a:lstStyle/>
              <a:p>
                <a:pPr marL="0" lvl="0" indent="0" algn="ctr">
                  <a:lnSpc>
                    <a:spcPts val="2895"/>
                  </a:lnSpc>
                  <a:spcBef>
                    <a:spcPct val="0"/>
                  </a:spcBef>
                </a:pPr>
                <a:endParaRPr sz="3200"/>
              </a:p>
            </p:txBody>
          </p:sp>
        </p:grpSp>
        <p:sp>
          <p:nvSpPr>
            <p:cNvPr id="41" name="TextBox 35"/>
            <p:cNvSpPr txBox="1"/>
            <p:nvPr>
              <p:custDataLst>
                <p:tags r:id="rId2"/>
              </p:custDataLst>
            </p:nvPr>
          </p:nvSpPr>
          <p:spPr>
            <a:xfrm>
              <a:off x="-1436371" y="-1129028"/>
              <a:ext cx="3461527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3200" spc="279" dirty="0">
                  <a:solidFill>
                    <a:srgbClr val="FFFFFF"/>
                  </a:solidFill>
                  <a:ea typeface="思源黑体 1 Bold"/>
                </a:rPr>
                <a:t>性能</a:t>
              </a:r>
              <a:r>
                <a:rPr lang="zh-CN" altLang="en-US" sz="3200" spc="279" dirty="0">
                  <a:solidFill>
                    <a:srgbClr val="FFFFFF"/>
                  </a:solidFill>
                  <a:ea typeface="思源黑体 1 Bold"/>
                </a:rPr>
                <a:t>优化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62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9999"/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9999"/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5400000">
            <a:off x="819305" y="3339789"/>
            <a:ext cx="6257335" cy="4756602"/>
            <a:chOff x="0" y="0"/>
            <a:chExt cx="9076037" cy="689927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076037" cy="6899275"/>
            </a:xfrm>
            <a:custGeom>
              <a:avLst/>
              <a:gdLst/>
              <a:ahLst/>
              <a:cxnLst/>
              <a:rect l="l" t="t" r="r" b="b"/>
              <a:pathLst>
                <a:path w="9076037" h="6899275">
                  <a:moveTo>
                    <a:pt x="9076037" y="0"/>
                  </a:moveTo>
                  <a:lnTo>
                    <a:pt x="0" y="0"/>
                  </a:lnTo>
                  <a:lnTo>
                    <a:pt x="0" y="6899275"/>
                  </a:lnTo>
                  <a:lnTo>
                    <a:pt x="9076037" y="6899275"/>
                  </a:lnTo>
                  <a:close/>
                </a:path>
              </a:pathLst>
            </a:custGeom>
            <a:solidFill>
              <a:srgbClr val="41624D">
                <a:alpha val="9804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-5400000">
            <a:off x="6024858" y="3339789"/>
            <a:ext cx="6257335" cy="4756602"/>
            <a:chOff x="0" y="0"/>
            <a:chExt cx="9076037" cy="689927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076037" cy="6899275"/>
            </a:xfrm>
            <a:custGeom>
              <a:avLst/>
              <a:gdLst/>
              <a:ahLst/>
              <a:cxnLst/>
              <a:rect l="l" t="t" r="r" b="b"/>
              <a:pathLst>
                <a:path w="9076037" h="6899275">
                  <a:moveTo>
                    <a:pt x="9076037" y="0"/>
                  </a:moveTo>
                  <a:lnTo>
                    <a:pt x="0" y="0"/>
                  </a:lnTo>
                  <a:lnTo>
                    <a:pt x="0" y="6899275"/>
                  </a:lnTo>
                  <a:lnTo>
                    <a:pt x="9076037" y="6899275"/>
                  </a:lnTo>
                  <a:close/>
                </a:path>
              </a:pathLst>
            </a:custGeom>
            <a:solidFill>
              <a:srgbClr val="41624D">
                <a:alpha val="9804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-5400000">
            <a:off x="11230411" y="3339789"/>
            <a:ext cx="6257335" cy="4756602"/>
            <a:chOff x="0" y="0"/>
            <a:chExt cx="9076037" cy="689927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9076037" cy="6899275"/>
            </a:xfrm>
            <a:custGeom>
              <a:avLst/>
              <a:gdLst/>
              <a:ahLst/>
              <a:cxnLst/>
              <a:rect l="l" t="t" r="r" b="b"/>
              <a:pathLst>
                <a:path w="9076037" h="6899275">
                  <a:moveTo>
                    <a:pt x="9076037" y="0"/>
                  </a:moveTo>
                  <a:lnTo>
                    <a:pt x="0" y="0"/>
                  </a:lnTo>
                  <a:lnTo>
                    <a:pt x="0" y="6899275"/>
                  </a:lnTo>
                  <a:lnTo>
                    <a:pt x="9076037" y="6899275"/>
                  </a:lnTo>
                  <a:close/>
                </a:path>
              </a:pathLst>
            </a:custGeom>
            <a:solidFill>
              <a:srgbClr val="41624D">
                <a:alpha val="9804"/>
              </a:srgbClr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616075" y="3619500"/>
            <a:ext cx="4714875" cy="6356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5320"/>
              </a:lnSpc>
              <a:spcBef>
                <a:spcPct val="0"/>
              </a:spcBef>
            </a:pPr>
            <a:r>
              <a:rPr lang="en-US" sz="3800" b="1" spc="744" dirty="0" err="1">
                <a:solidFill>
                  <a:srgbClr val="343333"/>
                </a:solidFill>
                <a:ea typeface="字由点字倔强黑"/>
              </a:rPr>
              <a:t>尺度和旋转不变性</a:t>
            </a:r>
            <a:endParaRPr lang="en-US" sz="3800" b="1" spc="744" dirty="0">
              <a:solidFill>
                <a:srgbClr val="343333"/>
              </a:solidFill>
              <a:ea typeface="字由点字倔强黑"/>
            </a:endParaRPr>
          </a:p>
        </p:txBody>
      </p:sp>
      <p:sp>
        <p:nvSpPr>
          <p:cNvPr id="23" name="AutoShape 23"/>
          <p:cNvSpPr/>
          <p:nvPr/>
        </p:nvSpPr>
        <p:spPr>
          <a:xfrm flipH="1">
            <a:off x="1565294" y="4668205"/>
            <a:ext cx="4765357" cy="8756"/>
          </a:xfrm>
          <a:prstGeom prst="line">
            <a:avLst/>
          </a:prstGeom>
          <a:ln w="9525" cap="rnd">
            <a:solidFill>
              <a:srgbClr val="4162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TextBox 24"/>
          <p:cNvSpPr txBox="1"/>
          <p:nvPr/>
        </p:nvSpPr>
        <p:spPr>
          <a:xfrm>
            <a:off x="1905053" y="4934807"/>
            <a:ext cx="4016608" cy="377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	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原始的</a:t>
            </a:r>
            <a:r>
              <a:rPr lang="en-US" sz="2800" dirty="0" err="1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KCF算法不具备处理尺度变化和目标旋转的能力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。</a:t>
            </a:r>
            <a:endParaRPr lang="en-US" altLang="zh-CN" sz="28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	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当</a:t>
            </a:r>
            <a:r>
              <a:rPr 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目标快速移动或摄像头角度变化的情况下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，跟踪的效果并不好。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042706" y="3612581"/>
            <a:ext cx="2966398" cy="635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320"/>
              </a:lnSpc>
              <a:spcBef>
                <a:spcPct val="0"/>
              </a:spcBef>
            </a:pPr>
            <a:r>
              <a:rPr lang="en-US" sz="3800" b="1" spc="744" dirty="0">
                <a:solidFill>
                  <a:srgbClr val="343333"/>
                </a:solidFill>
                <a:ea typeface="字由点字倔强黑"/>
              </a:rPr>
              <a:t>遮挡处理</a:t>
            </a:r>
          </a:p>
        </p:txBody>
      </p:sp>
      <p:sp>
        <p:nvSpPr>
          <p:cNvPr id="27" name="AutoShape 27"/>
          <p:cNvSpPr/>
          <p:nvPr/>
        </p:nvSpPr>
        <p:spPr>
          <a:xfrm flipH="1">
            <a:off x="6770847" y="4668205"/>
            <a:ext cx="4765357" cy="8756"/>
          </a:xfrm>
          <a:prstGeom prst="line">
            <a:avLst/>
          </a:prstGeom>
          <a:ln w="9525" cap="rnd">
            <a:solidFill>
              <a:srgbClr val="4162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TextBox 28"/>
          <p:cNvSpPr txBox="1"/>
          <p:nvPr/>
        </p:nvSpPr>
        <p:spPr>
          <a:xfrm>
            <a:off x="6992496" y="4972907"/>
            <a:ext cx="4016608" cy="2484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	</a:t>
            </a:r>
            <a:r>
              <a:rPr lang="en-US" altLang="zh-CN" sz="2800" dirty="0" err="1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当跟踪的目标被遮挡后，KCF算法可能会丢失目标或错误地跟踪到其他对象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。</a:t>
            </a:r>
            <a:endParaRPr lang="en-US" altLang="zh-CN" sz="28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3188002" y="3612581"/>
            <a:ext cx="2966398" cy="635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320"/>
              </a:lnSpc>
              <a:spcBef>
                <a:spcPct val="0"/>
              </a:spcBef>
            </a:pPr>
            <a:r>
              <a:rPr lang="en-US" sz="3800" b="1" spc="744" dirty="0">
                <a:solidFill>
                  <a:srgbClr val="343333"/>
                </a:solidFill>
                <a:ea typeface="字由点字倔强黑"/>
              </a:rPr>
              <a:t>背景干扰</a:t>
            </a:r>
          </a:p>
        </p:txBody>
      </p:sp>
      <p:sp>
        <p:nvSpPr>
          <p:cNvPr id="31" name="AutoShape 31"/>
          <p:cNvSpPr/>
          <p:nvPr/>
        </p:nvSpPr>
        <p:spPr>
          <a:xfrm flipH="1">
            <a:off x="11976399" y="4668205"/>
            <a:ext cx="4765357" cy="8756"/>
          </a:xfrm>
          <a:prstGeom prst="line">
            <a:avLst/>
          </a:prstGeom>
          <a:ln w="9525" cap="rnd">
            <a:solidFill>
              <a:srgbClr val="4162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2" name="TextBox 32"/>
          <p:cNvSpPr txBox="1"/>
          <p:nvPr/>
        </p:nvSpPr>
        <p:spPr>
          <a:xfrm>
            <a:off x="12159949" y="4972907"/>
            <a:ext cx="4016608" cy="313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	</a:t>
            </a:r>
            <a:r>
              <a:rPr lang="en-US" altLang="zh-CN" sz="2800" dirty="0" err="1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KCF依赖于背景中特征的稳定性，如果背景中有相似的重复纹理或其他干扰物，可能会导致跟踪精度下降</a:t>
            </a:r>
            <a:r>
              <a:rPr lang="zh-CN" altLang="en-US" sz="280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。</a:t>
            </a:r>
            <a:endParaRPr lang="en-US" altLang="zh-CN" sz="280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67" name="Group 11"/>
          <p:cNvGrpSpPr/>
          <p:nvPr/>
        </p:nvGrpSpPr>
        <p:grpSpPr>
          <a:xfrm>
            <a:off x="7346262" y="1485820"/>
            <a:ext cx="4816528" cy="271371"/>
            <a:chOff x="0" y="0"/>
            <a:chExt cx="820637" cy="57199"/>
          </a:xfrm>
        </p:grpSpPr>
        <p:sp>
          <p:nvSpPr>
            <p:cNvPr id="68" name="Freeform 12"/>
            <p:cNvSpPr/>
            <p:nvPr/>
          </p:nvSpPr>
          <p:spPr>
            <a:xfrm>
              <a:off x="0" y="0"/>
              <a:ext cx="820637" cy="57199"/>
            </a:xfrm>
            <a:custGeom>
              <a:avLst/>
              <a:gdLst/>
              <a:ahLst/>
              <a:cxnLst/>
              <a:rect l="l" t="t" r="r" b="b"/>
              <a:pathLst>
                <a:path w="820637" h="57199">
                  <a:moveTo>
                    <a:pt x="28600" y="0"/>
                  </a:moveTo>
                  <a:lnTo>
                    <a:pt x="792037" y="0"/>
                  </a:lnTo>
                  <a:cubicBezTo>
                    <a:pt x="807832" y="0"/>
                    <a:pt x="820637" y="12805"/>
                    <a:pt x="820637" y="28600"/>
                  </a:cubicBezTo>
                  <a:lnTo>
                    <a:pt x="820637" y="28600"/>
                  </a:lnTo>
                  <a:cubicBezTo>
                    <a:pt x="820637" y="44395"/>
                    <a:pt x="807832" y="57199"/>
                    <a:pt x="792037" y="57199"/>
                  </a:cubicBezTo>
                  <a:lnTo>
                    <a:pt x="28600" y="57199"/>
                  </a:lnTo>
                  <a:cubicBezTo>
                    <a:pt x="12805" y="57199"/>
                    <a:pt x="0" y="44395"/>
                    <a:pt x="0" y="28600"/>
                  </a:cubicBezTo>
                  <a:lnTo>
                    <a:pt x="0" y="28600"/>
                  </a:lnTo>
                  <a:cubicBezTo>
                    <a:pt x="0" y="12805"/>
                    <a:pt x="12805" y="0"/>
                    <a:pt x="28600" y="0"/>
                  </a:cubicBez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69" name="TextBox 13"/>
            <p:cNvSpPr txBox="1"/>
            <p:nvPr/>
          </p:nvSpPr>
          <p:spPr>
            <a:xfrm>
              <a:off x="0" y="-47625"/>
              <a:ext cx="820637" cy="1048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70" name="TextBox 34"/>
          <p:cNvSpPr txBox="1"/>
          <p:nvPr/>
        </p:nvSpPr>
        <p:spPr>
          <a:xfrm>
            <a:off x="7143198" y="740968"/>
            <a:ext cx="5314782" cy="7141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altLang="zh-CN" sz="4200" b="1" spc="420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04</a:t>
            </a:r>
            <a:r>
              <a:rPr lang="en-US" altLang="zh-CN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系统分析与结论</a:t>
            </a:r>
            <a:endParaRPr lang="en-US" sz="4200" b="1" spc="42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97890" y="1485900"/>
            <a:ext cx="64643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  <a:sym typeface="+mn-ea"/>
              </a:rPr>
              <a:t>KCF</a:t>
            </a:r>
            <a:r>
              <a:rPr lang="zh-CN" altLang="en-US" sz="6000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  <a:sym typeface="+mn-ea"/>
              </a:rPr>
              <a:t>算法的不足：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"/>
          <p:cNvGrpSpPr/>
          <p:nvPr/>
        </p:nvGrpSpPr>
        <p:grpSpPr>
          <a:xfrm>
            <a:off x="0" y="0"/>
            <a:ext cx="18288000" cy="10287000"/>
            <a:chOff x="0" y="0"/>
            <a:chExt cx="4501628" cy="2286123"/>
          </a:xfrm>
          <a:solidFill>
            <a:srgbClr val="41624D"/>
          </a:solidFill>
        </p:grpSpPr>
        <p:sp>
          <p:nvSpPr>
            <p:cNvPr id="21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9999"/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9999"/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1371356" y="2171749"/>
            <a:ext cx="4857487" cy="99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010"/>
              </a:lnSpc>
              <a:spcBef>
                <a:spcPct val="0"/>
              </a:spcBef>
            </a:pPr>
            <a:r>
              <a:rPr lang="zh-CN" altLang="en-US" sz="6005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</a:rPr>
              <a:t>结论：</a:t>
            </a:r>
            <a:endParaRPr lang="en-US" sz="6005" b="1" spc="600" dirty="0">
              <a:solidFill>
                <a:srgbClr val="41624D"/>
              </a:solidFill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23" name="Group 11"/>
          <p:cNvGrpSpPr/>
          <p:nvPr/>
        </p:nvGrpSpPr>
        <p:grpSpPr>
          <a:xfrm>
            <a:off x="6689672" y="1562655"/>
            <a:ext cx="4816528" cy="271371"/>
            <a:chOff x="0" y="0"/>
            <a:chExt cx="820637" cy="57199"/>
          </a:xfrm>
        </p:grpSpPr>
        <p:sp>
          <p:nvSpPr>
            <p:cNvPr id="24" name="Freeform 12"/>
            <p:cNvSpPr/>
            <p:nvPr/>
          </p:nvSpPr>
          <p:spPr>
            <a:xfrm>
              <a:off x="0" y="0"/>
              <a:ext cx="820637" cy="57199"/>
            </a:xfrm>
            <a:custGeom>
              <a:avLst/>
              <a:gdLst/>
              <a:ahLst/>
              <a:cxnLst/>
              <a:rect l="l" t="t" r="r" b="b"/>
              <a:pathLst>
                <a:path w="820637" h="57199">
                  <a:moveTo>
                    <a:pt x="28600" y="0"/>
                  </a:moveTo>
                  <a:lnTo>
                    <a:pt x="792037" y="0"/>
                  </a:lnTo>
                  <a:cubicBezTo>
                    <a:pt x="807832" y="0"/>
                    <a:pt x="820637" y="12805"/>
                    <a:pt x="820637" y="28600"/>
                  </a:cubicBezTo>
                  <a:lnTo>
                    <a:pt x="820637" y="28600"/>
                  </a:lnTo>
                  <a:cubicBezTo>
                    <a:pt x="820637" y="44395"/>
                    <a:pt x="807832" y="57199"/>
                    <a:pt x="792037" y="57199"/>
                  </a:cubicBezTo>
                  <a:lnTo>
                    <a:pt x="28600" y="57199"/>
                  </a:lnTo>
                  <a:cubicBezTo>
                    <a:pt x="12805" y="57199"/>
                    <a:pt x="0" y="44395"/>
                    <a:pt x="0" y="28600"/>
                  </a:cubicBezTo>
                  <a:lnTo>
                    <a:pt x="0" y="28600"/>
                  </a:lnTo>
                  <a:cubicBezTo>
                    <a:pt x="0" y="12805"/>
                    <a:pt x="12805" y="0"/>
                    <a:pt x="28600" y="0"/>
                  </a:cubicBez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25" name="TextBox 13"/>
            <p:cNvSpPr txBox="1"/>
            <p:nvPr/>
          </p:nvSpPr>
          <p:spPr>
            <a:xfrm>
              <a:off x="0" y="-47625"/>
              <a:ext cx="820637" cy="1048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26" name="TextBox 34"/>
          <p:cNvSpPr txBox="1"/>
          <p:nvPr/>
        </p:nvSpPr>
        <p:spPr>
          <a:xfrm>
            <a:off x="6486608" y="817803"/>
            <a:ext cx="5314782" cy="7141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altLang="zh-CN" sz="4200" b="1" spc="420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04</a:t>
            </a:r>
            <a:r>
              <a:rPr lang="en-US" altLang="zh-CN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系统分析与结论</a:t>
            </a:r>
            <a:endParaRPr lang="en-US" sz="4200" b="1" spc="42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8200" y="3695700"/>
            <a:ext cx="15895955" cy="40493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KCF算法使用</a:t>
            </a:r>
            <a:r>
              <a:rPr lang="zh-CN" altLang="en-US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FFT（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快速傅里叶变换</a:t>
            </a:r>
            <a:r>
              <a:rPr lang="zh-CN" altLang="en-US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来进行核相关计算，这大大加快了计算速度，使得算法可以在接近实时的情况下运行；通过利用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核技巧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，KCF能够有效处理线性不可分的数据，提高跟踪的准确性，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核方法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使得特征在更高维的空间内进行比较，从而更好地区分目标与背景。</a:t>
            </a:r>
            <a:endParaRPr lang="en-US" altLang="zh-CN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2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KCF算法利用了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整个历史序列的信息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来预测目标的当前状态，使其在处理快速运动和部分遮挡的目标时显示出较好的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鲁棒性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。然而，对于更复杂或动态变化的场景，如多目标跟踪、高度遮挡或目标尺寸快速变化的情况，</a:t>
            </a:r>
            <a:r>
              <a:rPr lang="en-US" altLang="zh-CN" sz="3200" dirty="0">
                <a:latin typeface="黑体" panose="02010609060101010101" pitchFamily="49" charset="-122"/>
                <a:ea typeface="黑体" panose="02010609060101010101" pitchFamily="49" charset="-122"/>
              </a:rPr>
              <a:t>KCF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算法的跟踪效果比较有限。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5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8580" y="1138069"/>
            <a:ext cx="15916463" cy="8010861"/>
            <a:chOff x="0" y="0"/>
            <a:chExt cx="4191990" cy="21098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91990" cy="2109856"/>
            </a:xfrm>
            <a:custGeom>
              <a:avLst/>
              <a:gdLst/>
              <a:ahLst/>
              <a:cxnLst/>
              <a:rect l="l" t="t" r="r" b="b"/>
              <a:pathLst>
                <a:path w="4191990" h="2109856">
                  <a:moveTo>
                    <a:pt x="0" y="0"/>
                  </a:moveTo>
                  <a:lnTo>
                    <a:pt x="4191990" y="0"/>
                  </a:lnTo>
                  <a:lnTo>
                    <a:pt x="4191990" y="2109856"/>
                  </a:lnTo>
                  <a:lnTo>
                    <a:pt x="0" y="2109856"/>
                  </a:lnTo>
                  <a:close/>
                </a:path>
              </a:pathLst>
            </a:custGeom>
            <a:solidFill>
              <a:srgbClr val="F5FAF4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191990" cy="21384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  <a:endParaRPr b="1"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8580" y="1138069"/>
            <a:ext cx="16038423" cy="7999163"/>
            <a:chOff x="0" y="0"/>
            <a:chExt cx="21384564" cy="10665551"/>
          </a:xfrm>
        </p:grpSpPr>
        <p:sp>
          <p:nvSpPr>
            <p:cNvPr id="6" name="Freeform 6"/>
            <p:cNvSpPr/>
            <p:nvPr/>
          </p:nvSpPr>
          <p:spPr>
            <a:xfrm>
              <a:off x="10692282" y="0"/>
              <a:ext cx="10692282" cy="10665551"/>
            </a:xfrm>
            <a:custGeom>
              <a:avLst/>
              <a:gdLst/>
              <a:ahLst/>
              <a:cxnLst/>
              <a:rect l="l" t="t" r="r" b="b"/>
              <a:pathLst>
                <a:path w="10692282" h="10665551">
                  <a:moveTo>
                    <a:pt x="0" y="0"/>
                  </a:moveTo>
                  <a:lnTo>
                    <a:pt x="10692282" y="0"/>
                  </a:lnTo>
                  <a:lnTo>
                    <a:pt x="10692282" y="10665551"/>
                  </a:lnTo>
                  <a:lnTo>
                    <a:pt x="0" y="106655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0692282" cy="10665551"/>
            </a:xfrm>
            <a:custGeom>
              <a:avLst/>
              <a:gdLst/>
              <a:ahLst/>
              <a:cxnLst/>
              <a:rect l="l" t="t" r="r" b="b"/>
              <a:pathLst>
                <a:path w="10692282" h="10665551">
                  <a:moveTo>
                    <a:pt x="0" y="0"/>
                  </a:moveTo>
                  <a:lnTo>
                    <a:pt x="10692282" y="0"/>
                  </a:lnTo>
                  <a:lnTo>
                    <a:pt x="10692282" y="10665551"/>
                  </a:lnTo>
                  <a:lnTo>
                    <a:pt x="0" y="106655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5243781" y="2926299"/>
            <a:ext cx="3793031" cy="456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920"/>
              </a:lnSpc>
              <a:spcBef>
                <a:spcPct val="0"/>
              </a:spcBef>
            </a:pPr>
            <a:r>
              <a:rPr lang="en-US" sz="2800" b="1" spc="722" dirty="0">
                <a:solidFill>
                  <a:srgbClr val="343333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CONTENTS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522659" y="1763429"/>
            <a:ext cx="3091300" cy="1652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440"/>
              </a:lnSpc>
            </a:pPr>
            <a:r>
              <a:rPr lang="en-US" sz="9625" b="1" spc="981" dirty="0" err="1">
                <a:solidFill>
                  <a:srgbClr val="41624D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目录</a:t>
            </a:r>
            <a:endParaRPr lang="en-US" sz="9625" b="1" spc="981" dirty="0">
              <a:solidFill>
                <a:srgbClr val="41624D"/>
              </a:solidFill>
              <a:latin typeface="Arial" panose="020B0604020202090204" pitchFamily="34" charset="0"/>
              <a:ea typeface="黑体" pitchFamily="49" charset="-122"/>
              <a:cs typeface="Arial" panose="020B0604020202090204" pitchFamily="34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358851" y="4521449"/>
            <a:ext cx="3441522" cy="5810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5040"/>
              </a:lnSpc>
              <a:spcBef>
                <a:spcPct val="0"/>
              </a:spcBef>
            </a:pPr>
            <a:r>
              <a:rPr lang="zh-CN" altLang="en-US" sz="3600" b="1" spc="201" dirty="0">
                <a:solidFill>
                  <a:srgbClr val="292828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系统功能与设计</a:t>
            </a:r>
            <a:endParaRPr lang="en-US" sz="3600" b="1" spc="201" dirty="0">
              <a:solidFill>
                <a:srgbClr val="292828"/>
              </a:solidFill>
              <a:latin typeface="Arial" panose="020B0604020202090204" pitchFamily="34" charset="0"/>
              <a:ea typeface="黑体" pitchFamily="49" charset="-122"/>
              <a:cs typeface="Arial" panose="020B060402020209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358851" y="6537844"/>
            <a:ext cx="3441522" cy="5810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5040"/>
              </a:lnSpc>
              <a:spcBef>
                <a:spcPct val="0"/>
              </a:spcBef>
            </a:pPr>
            <a:r>
              <a:rPr lang="zh-CN" altLang="en-US" sz="3600" b="1" spc="201" dirty="0">
                <a:solidFill>
                  <a:srgbClr val="292828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系统实现与展示</a:t>
            </a:r>
            <a:endParaRPr lang="en-US" sz="3600" b="1" spc="201" dirty="0">
              <a:solidFill>
                <a:srgbClr val="292828"/>
              </a:solidFill>
              <a:latin typeface="Arial" panose="020B0604020202090204" pitchFamily="34" charset="0"/>
              <a:ea typeface="黑体" pitchFamily="49" charset="-122"/>
              <a:cs typeface="Arial" panose="020B0604020202090204" pitchFamily="34" charset="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989845" y="4521449"/>
            <a:ext cx="2427315" cy="58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040"/>
              </a:lnSpc>
              <a:spcBef>
                <a:spcPct val="0"/>
              </a:spcBef>
            </a:pPr>
            <a:r>
              <a:rPr lang="zh-CN" altLang="en-US" sz="3600" b="1" spc="201" dirty="0">
                <a:solidFill>
                  <a:srgbClr val="292828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核心算法</a:t>
            </a:r>
            <a:endParaRPr lang="en-US" sz="3600" b="1" spc="201" dirty="0">
              <a:solidFill>
                <a:srgbClr val="292828"/>
              </a:solidFill>
              <a:latin typeface="Arial" panose="020B0604020202090204" pitchFamily="34" charset="0"/>
              <a:ea typeface="黑体" pitchFamily="49" charset="-122"/>
              <a:cs typeface="Arial" panose="020B0604020202090204" pitchFamily="34" charset="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0989845" y="6537844"/>
            <a:ext cx="3588329" cy="5810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5040"/>
              </a:lnSpc>
              <a:spcBef>
                <a:spcPct val="0"/>
              </a:spcBef>
            </a:pPr>
            <a:r>
              <a:rPr lang="zh-CN" altLang="en-US" sz="3600" b="1" spc="201" dirty="0">
                <a:solidFill>
                  <a:srgbClr val="292828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实验分析与结论</a:t>
            </a:r>
            <a:endParaRPr lang="en-US" sz="3600" b="1" spc="201" dirty="0">
              <a:solidFill>
                <a:srgbClr val="292828"/>
              </a:solidFill>
              <a:latin typeface="Arial" panose="020B0604020202090204" pitchFamily="34" charset="0"/>
              <a:ea typeface="黑体" pitchFamily="49" charset="-122"/>
              <a:cs typeface="Arial" panose="020B0604020202090204" pitchFamily="34" charset="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4379938" y="5120440"/>
            <a:ext cx="4491685" cy="8330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60"/>
              </a:lnSpc>
              <a:spcBef>
                <a:spcPct val="0"/>
              </a:spcBef>
            </a:pPr>
            <a:r>
              <a:rPr lang="en-US" sz="2400" b="1" spc="216" dirty="0">
                <a:solidFill>
                  <a:srgbClr val="292828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System Function and Design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379938" y="7136835"/>
            <a:ext cx="4348031" cy="83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60"/>
              </a:lnSpc>
              <a:spcBef>
                <a:spcPct val="0"/>
              </a:spcBef>
            </a:pPr>
            <a:r>
              <a:rPr lang="en-US" sz="2400" b="1" spc="216" dirty="0">
                <a:solidFill>
                  <a:srgbClr val="292828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System Implementation and Display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010932" y="5120440"/>
            <a:ext cx="4348031" cy="397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60"/>
              </a:lnSpc>
              <a:spcBef>
                <a:spcPct val="0"/>
              </a:spcBef>
            </a:pPr>
            <a:r>
              <a:rPr lang="en-US" sz="2400" b="1" spc="216" dirty="0">
                <a:solidFill>
                  <a:srgbClr val="292828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Core Algorithm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010932" y="7136835"/>
            <a:ext cx="5145337" cy="83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60"/>
              </a:lnSpc>
              <a:spcBef>
                <a:spcPct val="0"/>
              </a:spcBef>
            </a:pPr>
            <a:r>
              <a:rPr lang="en-US" sz="2400" b="1" spc="216" dirty="0">
                <a:solidFill>
                  <a:srgbClr val="292828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Experimental Analysis and Conclusion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557370" y="4236304"/>
            <a:ext cx="1921374" cy="1428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235"/>
              </a:lnSpc>
            </a:pPr>
            <a:r>
              <a:rPr lang="en-US" sz="8740" b="1" spc="926">
                <a:solidFill>
                  <a:srgbClr val="41624D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01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557370" y="6252699"/>
            <a:ext cx="1921374" cy="1428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235"/>
              </a:lnSpc>
            </a:pPr>
            <a:r>
              <a:rPr lang="en-US" sz="8740" b="1" spc="926">
                <a:solidFill>
                  <a:srgbClr val="41624D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03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093330" y="4236304"/>
            <a:ext cx="1921374" cy="1428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235"/>
              </a:lnSpc>
            </a:pPr>
            <a:r>
              <a:rPr lang="en-US" sz="8740" b="1" spc="926" dirty="0">
                <a:solidFill>
                  <a:srgbClr val="41624D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02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093330" y="6252699"/>
            <a:ext cx="1921374" cy="1428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235"/>
              </a:lnSpc>
            </a:pPr>
            <a:r>
              <a:rPr lang="en-US" sz="8740" b="1" spc="926">
                <a:solidFill>
                  <a:srgbClr val="41624D"/>
                </a:solidFill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rPr>
              <a:t>04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8016441" y="3110338"/>
            <a:ext cx="7836341" cy="259929"/>
            <a:chOff x="0" y="0"/>
            <a:chExt cx="2063892" cy="6845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063892" cy="68459"/>
            </a:xfrm>
            <a:custGeom>
              <a:avLst/>
              <a:gdLst/>
              <a:ahLst/>
              <a:cxnLst/>
              <a:rect l="l" t="t" r="r" b="b"/>
              <a:pathLst>
                <a:path w="2063892" h="68459">
                  <a:moveTo>
                    <a:pt x="34229" y="0"/>
                  </a:moveTo>
                  <a:lnTo>
                    <a:pt x="2029663" y="0"/>
                  </a:lnTo>
                  <a:cubicBezTo>
                    <a:pt x="2048567" y="0"/>
                    <a:pt x="2063892" y="15325"/>
                    <a:pt x="2063892" y="34229"/>
                  </a:cubicBezTo>
                  <a:lnTo>
                    <a:pt x="2063892" y="34229"/>
                  </a:lnTo>
                  <a:cubicBezTo>
                    <a:pt x="2063892" y="43307"/>
                    <a:pt x="2060286" y="52014"/>
                    <a:pt x="2053867" y="58433"/>
                  </a:cubicBezTo>
                  <a:cubicBezTo>
                    <a:pt x="2047448" y="64852"/>
                    <a:pt x="2038741" y="68459"/>
                    <a:pt x="2029663" y="68459"/>
                  </a:cubicBezTo>
                  <a:lnTo>
                    <a:pt x="34229" y="68459"/>
                  </a:lnTo>
                  <a:cubicBezTo>
                    <a:pt x="15325" y="68459"/>
                    <a:pt x="0" y="53134"/>
                    <a:pt x="0" y="34229"/>
                  </a:cubicBezTo>
                  <a:lnTo>
                    <a:pt x="0" y="34229"/>
                  </a:lnTo>
                  <a:cubicBezTo>
                    <a:pt x="0" y="15325"/>
                    <a:pt x="15325" y="0"/>
                    <a:pt x="34229" y="0"/>
                  </a:cubicBez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2063892" cy="116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 b="1"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-9525" y="-212708"/>
            <a:ext cx="1423091" cy="10984331"/>
            <a:chOff x="0" y="0"/>
            <a:chExt cx="374806" cy="289299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 b="1"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6864909" y="-212708"/>
            <a:ext cx="1423091" cy="10984331"/>
            <a:chOff x="0" y="0"/>
            <a:chExt cx="374806" cy="2892992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  <a:ln cap="sq">
              <a:noFill/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  <a:endParaRPr b="1"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7380176" y="4983658"/>
            <a:ext cx="335407" cy="319685"/>
            <a:chOff x="0" y="0"/>
            <a:chExt cx="812800" cy="7747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228600" y="219075"/>
              <a:ext cx="355600" cy="390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 b="1">
                <a:latin typeface="Arial" panose="020B0604020202090204" pitchFamily="34" charset="0"/>
                <a:ea typeface="黑体" pitchFamily="49" charset="-122"/>
                <a:cs typeface="Arial" panose="020B0604020202090204" pitchFamily="34" charset="0"/>
              </a:endParaRPr>
            </a:p>
          </p:txBody>
        </p:sp>
      </p:grpSp>
      <p:sp>
        <p:nvSpPr>
          <p:cNvPr id="41" name="Freeform 30"/>
          <p:cNvSpPr/>
          <p:nvPr/>
        </p:nvSpPr>
        <p:spPr>
          <a:xfrm rot="5400000">
            <a:off x="-3984375" y="4593346"/>
            <a:ext cx="9411340" cy="1014660"/>
          </a:xfrm>
          <a:custGeom>
            <a:avLst/>
            <a:gdLst/>
            <a:ahLst/>
            <a:cxnLst/>
            <a:rect l="l" t="t" r="r" b="b"/>
            <a:pathLst>
              <a:path w="9411340" h="1014660">
                <a:moveTo>
                  <a:pt x="0" y="0"/>
                </a:moveTo>
                <a:lnTo>
                  <a:pt x="9411340" y="0"/>
                </a:lnTo>
                <a:lnTo>
                  <a:pt x="9411340" y="1014660"/>
                </a:lnTo>
                <a:lnTo>
                  <a:pt x="0" y="10146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2" name="Freeform 31"/>
          <p:cNvSpPr/>
          <p:nvPr/>
        </p:nvSpPr>
        <p:spPr>
          <a:xfrm>
            <a:off x="17165015" y="8632398"/>
            <a:ext cx="822879" cy="822879"/>
          </a:xfrm>
          <a:custGeom>
            <a:avLst/>
            <a:gdLst/>
            <a:ahLst/>
            <a:cxnLst/>
            <a:rect l="l" t="t" r="r" b="b"/>
            <a:pathLst>
              <a:path w="822879" h="822879">
                <a:moveTo>
                  <a:pt x="0" y="0"/>
                </a:moveTo>
                <a:lnTo>
                  <a:pt x="822879" y="0"/>
                </a:lnTo>
                <a:lnTo>
                  <a:pt x="822879" y="822879"/>
                </a:lnTo>
                <a:lnTo>
                  <a:pt x="0" y="8228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5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8580" y="8829375"/>
            <a:ext cx="15916463" cy="428925"/>
            <a:chOff x="0" y="0"/>
            <a:chExt cx="4191990" cy="11296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91990" cy="112968"/>
            </a:xfrm>
            <a:custGeom>
              <a:avLst/>
              <a:gdLst/>
              <a:ahLst/>
              <a:cxnLst/>
              <a:rect l="l" t="t" r="r" b="b"/>
              <a:pathLst>
                <a:path w="4191990" h="112968">
                  <a:moveTo>
                    <a:pt x="0" y="0"/>
                  </a:moveTo>
                  <a:lnTo>
                    <a:pt x="4191990" y="0"/>
                  </a:lnTo>
                  <a:lnTo>
                    <a:pt x="4191990" y="112968"/>
                  </a:lnTo>
                  <a:lnTo>
                    <a:pt x="0" y="112968"/>
                  </a:ln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191990" cy="141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6582661"/>
            <a:ext cx="18966220" cy="2676644"/>
            <a:chOff x="0" y="0"/>
            <a:chExt cx="25288293" cy="3568858"/>
          </a:xfrm>
        </p:grpSpPr>
        <p:sp>
          <p:nvSpPr>
            <p:cNvPr id="6" name="Freeform 6"/>
            <p:cNvSpPr/>
            <p:nvPr/>
          </p:nvSpPr>
          <p:spPr>
            <a:xfrm>
              <a:off x="4377381" y="28302"/>
              <a:ext cx="10461806" cy="3537705"/>
            </a:xfrm>
            <a:custGeom>
              <a:avLst/>
              <a:gdLst/>
              <a:ahLst/>
              <a:cxnLst/>
              <a:rect l="l" t="t" r="r" b="b"/>
              <a:pathLst>
                <a:path w="10461806" h="3537705">
                  <a:moveTo>
                    <a:pt x="0" y="0"/>
                  </a:moveTo>
                  <a:lnTo>
                    <a:pt x="10461806" y="0"/>
                  </a:lnTo>
                  <a:lnTo>
                    <a:pt x="10461806" y="3537705"/>
                  </a:lnTo>
                  <a:lnTo>
                    <a:pt x="0" y="35377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56281" b="-115436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388593" cy="3568858"/>
            </a:xfrm>
            <a:custGeom>
              <a:avLst/>
              <a:gdLst/>
              <a:ahLst/>
              <a:cxnLst/>
              <a:rect l="l" t="t" r="r" b="b"/>
              <a:pathLst>
                <a:path w="4388593" h="3568858">
                  <a:moveTo>
                    <a:pt x="0" y="0"/>
                  </a:moveTo>
                  <a:lnTo>
                    <a:pt x="4388593" y="0"/>
                  </a:lnTo>
                  <a:lnTo>
                    <a:pt x="4388593" y="3568858"/>
                  </a:lnTo>
                  <a:lnTo>
                    <a:pt x="0" y="3568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54997" r="-138386" b="-114349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14826487" y="28302"/>
              <a:ext cx="10461806" cy="3537705"/>
            </a:xfrm>
            <a:custGeom>
              <a:avLst/>
              <a:gdLst/>
              <a:ahLst/>
              <a:cxnLst/>
              <a:rect l="l" t="t" r="r" b="b"/>
              <a:pathLst>
                <a:path w="10461806" h="3537705">
                  <a:moveTo>
                    <a:pt x="0" y="0"/>
                  </a:moveTo>
                  <a:lnTo>
                    <a:pt x="10461806" y="0"/>
                  </a:lnTo>
                  <a:lnTo>
                    <a:pt x="10461806" y="3537705"/>
                  </a:lnTo>
                  <a:lnTo>
                    <a:pt x="0" y="35377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56281" b="-115436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078580" y="1138069"/>
            <a:ext cx="15916463" cy="7691305"/>
            <a:chOff x="0" y="0"/>
            <a:chExt cx="4191990" cy="202569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91990" cy="2025694"/>
            </a:xfrm>
            <a:custGeom>
              <a:avLst/>
              <a:gdLst/>
              <a:ahLst/>
              <a:cxnLst/>
              <a:rect l="l" t="t" r="r" b="b"/>
              <a:pathLst>
                <a:path w="4191990" h="2025694">
                  <a:moveTo>
                    <a:pt x="0" y="0"/>
                  </a:moveTo>
                  <a:lnTo>
                    <a:pt x="4191990" y="0"/>
                  </a:lnTo>
                  <a:lnTo>
                    <a:pt x="4191990" y="2025694"/>
                  </a:lnTo>
                  <a:lnTo>
                    <a:pt x="0" y="2025694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4191990" cy="20542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9525" y="-212708"/>
            <a:ext cx="1423091" cy="10984331"/>
            <a:chOff x="0" y="0"/>
            <a:chExt cx="374806" cy="289299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6864909" y="-212708"/>
            <a:ext cx="1423091" cy="10984331"/>
            <a:chOff x="0" y="0"/>
            <a:chExt cx="374806" cy="28929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2143025" y="1107246"/>
            <a:ext cx="7972746" cy="3388268"/>
          </a:xfrm>
          <a:custGeom>
            <a:avLst/>
            <a:gdLst/>
            <a:ahLst/>
            <a:cxnLst/>
            <a:rect l="l" t="t" r="r" b="b"/>
            <a:pathLst>
              <a:path w="7972746" h="3388268">
                <a:moveTo>
                  <a:pt x="0" y="0"/>
                </a:moveTo>
                <a:lnTo>
                  <a:pt x="7972746" y="0"/>
                </a:lnTo>
                <a:lnTo>
                  <a:pt x="7972746" y="3388268"/>
                </a:lnTo>
                <a:lnTo>
                  <a:pt x="0" y="33882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6000"/>
            </a:blip>
            <a:stretch>
              <a:fillRect t="-133141"/>
            </a:stretch>
          </a:blipFill>
        </p:spPr>
      </p:sp>
      <p:sp>
        <p:nvSpPr>
          <p:cNvPr id="35" name="TextBox 35"/>
          <p:cNvSpPr txBox="1"/>
          <p:nvPr/>
        </p:nvSpPr>
        <p:spPr>
          <a:xfrm>
            <a:off x="2290165" y="3874456"/>
            <a:ext cx="14175894" cy="2076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680"/>
              </a:lnSpc>
            </a:pPr>
            <a:r>
              <a:rPr lang="en-US" sz="13900" spc="1598" dirty="0">
                <a:solidFill>
                  <a:srgbClr val="3B5345"/>
                </a:solidFill>
                <a:latin typeface="Arial Black" panose="020B0A04020102020204" pitchFamily="34" charset="0"/>
                <a:ea typeface="字由点字倔强黑"/>
              </a:rPr>
              <a:t>Thanks!</a:t>
            </a:r>
          </a:p>
        </p:txBody>
      </p:sp>
      <p:sp>
        <p:nvSpPr>
          <p:cNvPr id="43" name="Freeform 31"/>
          <p:cNvSpPr/>
          <p:nvPr/>
        </p:nvSpPr>
        <p:spPr>
          <a:xfrm>
            <a:off x="17165015" y="8632398"/>
            <a:ext cx="822879" cy="822879"/>
          </a:xfrm>
          <a:custGeom>
            <a:avLst/>
            <a:gdLst/>
            <a:ahLst/>
            <a:cxnLst/>
            <a:rect l="l" t="t" r="r" b="b"/>
            <a:pathLst>
              <a:path w="822879" h="822879">
                <a:moveTo>
                  <a:pt x="0" y="0"/>
                </a:moveTo>
                <a:lnTo>
                  <a:pt x="822879" y="0"/>
                </a:lnTo>
                <a:lnTo>
                  <a:pt x="822879" y="822879"/>
                </a:lnTo>
                <a:lnTo>
                  <a:pt x="0" y="8228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4" name="Freeform 30"/>
          <p:cNvSpPr/>
          <p:nvPr/>
        </p:nvSpPr>
        <p:spPr>
          <a:xfrm rot="5400000">
            <a:off x="-3984375" y="4593346"/>
            <a:ext cx="9411340" cy="1014660"/>
          </a:xfrm>
          <a:custGeom>
            <a:avLst/>
            <a:gdLst/>
            <a:ahLst/>
            <a:cxnLst/>
            <a:rect l="l" t="t" r="r" b="b"/>
            <a:pathLst>
              <a:path w="9411340" h="1014660">
                <a:moveTo>
                  <a:pt x="0" y="0"/>
                </a:moveTo>
                <a:lnTo>
                  <a:pt x="9411340" y="0"/>
                </a:lnTo>
                <a:lnTo>
                  <a:pt x="9411340" y="1014660"/>
                </a:lnTo>
                <a:lnTo>
                  <a:pt x="0" y="10146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45" name="Freeform 18"/>
          <p:cNvSpPr/>
          <p:nvPr/>
        </p:nvSpPr>
        <p:spPr>
          <a:xfrm>
            <a:off x="15958837" y="1138069"/>
            <a:ext cx="2794985" cy="1066475"/>
          </a:xfrm>
          <a:custGeom>
            <a:avLst/>
            <a:gdLst/>
            <a:ahLst/>
            <a:cxnLst/>
            <a:rect l="l" t="t" r="r" b="b"/>
            <a:pathLst>
              <a:path w="2794985" h="1066475">
                <a:moveTo>
                  <a:pt x="0" y="0"/>
                </a:moveTo>
                <a:lnTo>
                  <a:pt x="2794985" y="0"/>
                </a:lnTo>
                <a:lnTo>
                  <a:pt x="2794985" y="1066475"/>
                </a:lnTo>
                <a:lnTo>
                  <a:pt x="0" y="10664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64422" r="-895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5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8580" y="1138069"/>
            <a:ext cx="15916463" cy="8010861"/>
            <a:chOff x="0" y="0"/>
            <a:chExt cx="4191990" cy="21098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91990" cy="2109856"/>
            </a:xfrm>
            <a:custGeom>
              <a:avLst/>
              <a:gdLst/>
              <a:ahLst/>
              <a:cxnLst/>
              <a:rect l="l" t="t" r="r" b="b"/>
              <a:pathLst>
                <a:path w="4191990" h="2109856">
                  <a:moveTo>
                    <a:pt x="0" y="0"/>
                  </a:moveTo>
                  <a:lnTo>
                    <a:pt x="4191990" y="0"/>
                  </a:lnTo>
                  <a:lnTo>
                    <a:pt x="4191990" y="2109856"/>
                  </a:lnTo>
                  <a:lnTo>
                    <a:pt x="0" y="2109856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191990" cy="21384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 b="1">
                <a:latin typeface="Impact" panose="020B0806030902050204" pitchFamily="34" charset="0"/>
                <a:ea typeface="黑体" pitchFamily="49" charset="-122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8580" y="1142801"/>
            <a:ext cx="16028936" cy="7994432"/>
            <a:chOff x="0" y="0"/>
            <a:chExt cx="21371915" cy="10659242"/>
          </a:xfrm>
        </p:grpSpPr>
        <p:sp>
          <p:nvSpPr>
            <p:cNvPr id="6" name="Freeform 6"/>
            <p:cNvSpPr/>
            <p:nvPr/>
          </p:nvSpPr>
          <p:spPr>
            <a:xfrm>
              <a:off x="10685957" y="0"/>
              <a:ext cx="10685957" cy="10659242"/>
            </a:xfrm>
            <a:custGeom>
              <a:avLst/>
              <a:gdLst/>
              <a:ahLst/>
              <a:cxnLst/>
              <a:rect l="l" t="t" r="r" b="b"/>
              <a:pathLst>
                <a:path w="10685957" h="10659242">
                  <a:moveTo>
                    <a:pt x="0" y="0"/>
                  </a:moveTo>
                  <a:lnTo>
                    <a:pt x="10685958" y="0"/>
                  </a:lnTo>
                  <a:lnTo>
                    <a:pt x="10685958" y="10659242"/>
                  </a:lnTo>
                  <a:lnTo>
                    <a:pt x="0" y="10659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0685957" cy="10659242"/>
            </a:xfrm>
            <a:custGeom>
              <a:avLst/>
              <a:gdLst/>
              <a:ahLst/>
              <a:cxnLst/>
              <a:rect l="l" t="t" r="r" b="b"/>
              <a:pathLst>
                <a:path w="10685957" h="10659242">
                  <a:moveTo>
                    <a:pt x="0" y="0"/>
                  </a:moveTo>
                  <a:lnTo>
                    <a:pt x="10685957" y="0"/>
                  </a:lnTo>
                  <a:lnTo>
                    <a:pt x="10685957" y="10659242"/>
                  </a:lnTo>
                  <a:lnTo>
                    <a:pt x="0" y="10659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5285027" y="5501367"/>
            <a:ext cx="7616041" cy="28414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550"/>
              </a:lnSpc>
              <a:spcBef>
                <a:spcPct val="0"/>
              </a:spcBef>
            </a:pPr>
            <a:r>
              <a:rPr lang="zh-CN" altLang="en-US" sz="7700" b="1" spc="769" dirty="0">
                <a:solidFill>
                  <a:srgbClr val="41624D"/>
                </a:solidFill>
                <a:latin typeface="Impact" panose="020B0806030902050204" pitchFamily="34" charset="0"/>
                <a:ea typeface="黑体" pitchFamily="49" charset="-122"/>
              </a:rPr>
              <a:t>系统功能与设计</a:t>
            </a:r>
            <a:endParaRPr lang="en-US" altLang="zh-CN" sz="7700" b="1" spc="769" dirty="0">
              <a:solidFill>
                <a:srgbClr val="41624D"/>
              </a:solidFill>
              <a:latin typeface="Impact" panose="020B0806030902050204" pitchFamily="34" charset="0"/>
              <a:ea typeface="黑体" pitchFamily="49" charset="-122"/>
            </a:endParaRPr>
          </a:p>
          <a:p>
            <a:pPr marL="0" lvl="0" indent="0" algn="ctr">
              <a:lnSpc>
                <a:spcPts val="11550"/>
              </a:lnSpc>
              <a:spcBef>
                <a:spcPct val="0"/>
              </a:spcBef>
            </a:pPr>
            <a:endParaRPr lang="en-US" sz="7700" b="1" spc="769" dirty="0">
              <a:solidFill>
                <a:srgbClr val="41624D"/>
              </a:solidFill>
              <a:latin typeface="Impact" panose="020B0806030902050204" pitchFamily="34" charset="0"/>
              <a:ea typeface="黑体" pitchFamily="49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338718" y="7060919"/>
            <a:ext cx="9615951" cy="1217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altLang="zh-CN" sz="3600" spc="928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System Function and Design</a:t>
            </a:r>
          </a:p>
          <a:p>
            <a:pPr marL="0" lvl="0" indent="0" algn="ctr">
              <a:lnSpc>
                <a:spcPts val="5040"/>
              </a:lnSpc>
              <a:spcBef>
                <a:spcPct val="0"/>
              </a:spcBef>
            </a:pPr>
            <a:endParaRPr lang="en-US" sz="3600" spc="928" dirty="0">
              <a:solidFill>
                <a:srgbClr val="343333"/>
              </a:solidFill>
              <a:latin typeface="Impact" panose="020B0806030902050204" pitchFamily="34" charset="0"/>
              <a:ea typeface="黑体" pitchFamily="49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247802" y="2180147"/>
            <a:ext cx="3792396" cy="3709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200"/>
              </a:lnSpc>
              <a:spcBef>
                <a:spcPct val="0"/>
              </a:spcBef>
            </a:pPr>
            <a:r>
              <a:rPr lang="en-US" sz="23000" b="1" u="none" strike="noStrike" spc="2437" dirty="0">
                <a:solidFill>
                  <a:srgbClr val="41624D"/>
                </a:solidFill>
                <a:latin typeface="Impact" panose="020B0806030902050204" pitchFamily="34" charset="0"/>
                <a:ea typeface="黑体" pitchFamily="49" charset="-122"/>
              </a:rPr>
              <a:t>01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4533185" y="4229821"/>
            <a:ext cx="2308536" cy="259929"/>
            <a:chOff x="0" y="0"/>
            <a:chExt cx="608009" cy="6845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08009" cy="68459"/>
            </a:xfrm>
            <a:custGeom>
              <a:avLst/>
              <a:gdLst/>
              <a:ahLst/>
              <a:cxnLst/>
              <a:rect l="l" t="t" r="r" b="b"/>
              <a:pathLst>
                <a:path w="608009" h="68459">
                  <a:moveTo>
                    <a:pt x="34229" y="0"/>
                  </a:moveTo>
                  <a:lnTo>
                    <a:pt x="573780" y="0"/>
                  </a:lnTo>
                  <a:cubicBezTo>
                    <a:pt x="592684" y="0"/>
                    <a:pt x="608009" y="15325"/>
                    <a:pt x="608009" y="34229"/>
                  </a:cubicBezTo>
                  <a:lnTo>
                    <a:pt x="608009" y="34229"/>
                  </a:lnTo>
                  <a:cubicBezTo>
                    <a:pt x="608009" y="43307"/>
                    <a:pt x="604403" y="52014"/>
                    <a:pt x="597984" y="58433"/>
                  </a:cubicBezTo>
                  <a:cubicBezTo>
                    <a:pt x="591565" y="64852"/>
                    <a:pt x="582858" y="68459"/>
                    <a:pt x="573780" y="68459"/>
                  </a:cubicBezTo>
                  <a:lnTo>
                    <a:pt x="34229" y="68459"/>
                  </a:lnTo>
                  <a:cubicBezTo>
                    <a:pt x="15325" y="68459"/>
                    <a:pt x="0" y="53134"/>
                    <a:pt x="0" y="34229"/>
                  </a:cubicBezTo>
                  <a:lnTo>
                    <a:pt x="0" y="34229"/>
                  </a:lnTo>
                  <a:cubicBezTo>
                    <a:pt x="0" y="15325"/>
                    <a:pt x="15325" y="0"/>
                    <a:pt x="34229" y="0"/>
                  </a:cubicBez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608009" cy="116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 b="1">
                <a:latin typeface="Impact" panose="020B0806030902050204" pitchFamily="34" charset="0"/>
                <a:ea typeface="黑体" pitchFamily="49" charset="-122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446280" y="4229821"/>
            <a:ext cx="2308536" cy="259929"/>
            <a:chOff x="0" y="0"/>
            <a:chExt cx="608009" cy="6845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08009" cy="68459"/>
            </a:xfrm>
            <a:custGeom>
              <a:avLst/>
              <a:gdLst/>
              <a:ahLst/>
              <a:cxnLst/>
              <a:rect l="l" t="t" r="r" b="b"/>
              <a:pathLst>
                <a:path w="608009" h="68459">
                  <a:moveTo>
                    <a:pt x="34229" y="0"/>
                  </a:moveTo>
                  <a:lnTo>
                    <a:pt x="573780" y="0"/>
                  </a:lnTo>
                  <a:cubicBezTo>
                    <a:pt x="592684" y="0"/>
                    <a:pt x="608009" y="15325"/>
                    <a:pt x="608009" y="34229"/>
                  </a:cubicBezTo>
                  <a:lnTo>
                    <a:pt x="608009" y="34229"/>
                  </a:lnTo>
                  <a:cubicBezTo>
                    <a:pt x="608009" y="43307"/>
                    <a:pt x="604403" y="52014"/>
                    <a:pt x="597984" y="58433"/>
                  </a:cubicBezTo>
                  <a:cubicBezTo>
                    <a:pt x="591565" y="64852"/>
                    <a:pt x="582858" y="68459"/>
                    <a:pt x="573780" y="68459"/>
                  </a:cubicBezTo>
                  <a:lnTo>
                    <a:pt x="34229" y="68459"/>
                  </a:lnTo>
                  <a:cubicBezTo>
                    <a:pt x="15325" y="68459"/>
                    <a:pt x="0" y="53134"/>
                    <a:pt x="0" y="34229"/>
                  </a:cubicBezTo>
                  <a:lnTo>
                    <a:pt x="0" y="34229"/>
                  </a:lnTo>
                  <a:cubicBezTo>
                    <a:pt x="0" y="15325"/>
                    <a:pt x="15325" y="0"/>
                    <a:pt x="34229" y="0"/>
                  </a:cubicBez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608009" cy="116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 b="1">
                <a:latin typeface="Impact" panose="020B0806030902050204" pitchFamily="34" charset="0"/>
                <a:ea typeface="黑体" pitchFamily="49" charset="-122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9525" y="-212708"/>
            <a:ext cx="1423091" cy="10984331"/>
            <a:chOff x="0" y="0"/>
            <a:chExt cx="374806" cy="289299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 b="1">
                <a:latin typeface="Impact" panose="020B0806030902050204" pitchFamily="34" charset="0"/>
                <a:ea typeface="黑体" pitchFamily="49" charset="-122"/>
              </a:endParaRP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864909" y="-212708"/>
            <a:ext cx="1423091" cy="10984331"/>
            <a:chOff x="0" y="0"/>
            <a:chExt cx="374806" cy="28929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  <a:endParaRPr b="1">
                <a:latin typeface="Impact" panose="020B0806030902050204" pitchFamily="34" charset="0"/>
                <a:ea typeface="黑体" pitchFamily="49" charset="-122"/>
              </a:endParaRP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7380176" y="4983658"/>
            <a:ext cx="335407" cy="319685"/>
            <a:chOff x="0" y="0"/>
            <a:chExt cx="812800" cy="7747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228600" y="219075"/>
              <a:ext cx="355600" cy="390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 b="1">
                <a:latin typeface="Impact" panose="020B0806030902050204" pitchFamily="34" charset="0"/>
                <a:ea typeface="黑体" pitchFamily="49" charset="-122"/>
              </a:endParaRPr>
            </a:p>
          </p:txBody>
        </p:sp>
      </p:grpSp>
      <p:sp>
        <p:nvSpPr>
          <p:cNvPr id="33" name="Freeform 31"/>
          <p:cNvSpPr/>
          <p:nvPr/>
        </p:nvSpPr>
        <p:spPr>
          <a:xfrm>
            <a:off x="17165015" y="8632398"/>
            <a:ext cx="822879" cy="822879"/>
          </a:xfrm>
          <a:custGeom>
            <a:avLst/>
            <a:gdLst/>
            <a:ahLst/>
            <a:cxnLst/>
            <a:rect l="l" t="t" r="r" b="b"/>
            <a:pathLst>
              <a:path w="822879" h="822879">
                <a:moveTo>
                  <a:pt x="0" y="0"/>
                </a:moveTo>
                <a:lnTo>
                  <a:pt x="822879" y="0"/>
                </a:lnTo>
                <a:lnTo>
                  <a:pt x="822879" y="822879"/>
                </a:lnTo>
                <a:lnTo>
                  <a:pt x="0" y="8228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5" name="Freeform 30"/>
          <p:cNvSpPr/>
          <p:nvPr/>
        </p:nvSpPr>
        <p:spPr>
          <a:xfrm rot="5400000">
            <a:off x="-3984375" y="4593346"/>
            <a:ext cx="9411340" cy="1014660"/>
          </a:xfrm>
          <a:custGeom>
            <a:avLst/>
            <a:gdLst/>
            <a:ahLst/>
            <a:cxnLst/>
            <a:rect l="l" t="t" r="r" b="b"/>
            <a:pathLst>
              <a:path w="9411340" h="1014660">
                <a:moveTo>
                  <a:pt x="0" y="0"/>
                </a:moveTo>
                <a:lnTo>
                  <a:pt x="9411340" y="0"/>
                </a:lnTo>
                <a:lnTo>
                  <a:pt x="9411340" y="1014660"/>
                </a:lnTo>
                <a:lnTo>
                  <a:pt x="0" y="10146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"/>
          <p:cNvGrpSpPr/>
          <p:nvPr/>
        </p:nvGrpSpPr>
        <p:grpSpPr>
          <a:xfrm>
            <a:off x="0" y="0"/>
            <a:ext cx="18288000" cy="10287000"/>
            <a:chOff x="0" y="0"/>
            <a:chExt cx="4501628" cy="2286123"/>
          </a:xfrm>
          <a:solidFill>
            <a:srgbClr val="41624D"/>
          </a:solidFill>
        </p:grpSpPr>
        <p:sp>
          <p:nvSpPr>
            <p:cNvPr id="21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CN" altLang="en-US" dirty="0">
                <a:latin typeface="Impact" panose="020B0806030902050204" pitchFamily="34" charset="0"/>
                <a:ea typeface="黑体" pitchFamily="49" charset="-122"/>
              </a:endParaRPr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Impact" panose="020B0806030902050204" pitchFamily="34" charset="0"/>
                <a:ea typeface="黑体" pitchFamily="49" charset="-122"/>
              </a:endParaRPr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9999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9999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Impact" panose="020B0806030902050204" pitchFamily="34" charset="0"/>
                <a:ea typeface="黑体" pitchFamily="49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Impact" panose="020B0806030902050204" pitchFamily="34" charset="0"/>
                <a:ea typeface="黑体" pitchFamily="49" charset="-122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689672" y="1562655"/>
            <a:ext cx="4816528" cy="271371"/>
            <a:chOff x="0" y="0"/>
            <a:chExt cx="820637" cy="5719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20637" cy="57199"/>
            </a:xfrm>
            <a:custGeom>
              <a:avLst/>
              <a:gdLst/>
              <a:ahLst/>
              <a:cxnLst/>
              <a:rect l="l" t="t" r="r" b="b"/>
              <a:pathLst>
                <a:path w="820637" h="57199">
                  <a:moveTo>
                    <a:pt x="28600" y="0"/>
                  </a:moveTo>
                  <a:lnTo>
                    <a:pt x="792037" y="0"/>
                  </a:lnTo>
                  <a:cubicBezTo>
                    <a:pt x="807832" y="0"/>
                    <a:pt x="820637" y="12805"/>
                    <a:pt x="820637" y="28600"/>
                  </a:cubicBezTo>
                  <a:lnTo>
                    <a:pt x="820637" y="28600"/>
                  </a:lnTo>
                  <a:cubicBezTo>
                    <a:pt x="820637" y="44395"/>
                    <a:pt x="807832" y="57199"/>
                    <a:pt x="792037" y="57199"/>
                  </a:cubicBezTo>
                  <a:lnTo>
                    <a:pt x="28600" y="57199"/>
                  </a:lnTo>
                  <a:cubicBezTo>
                    <a:pt x="12805" y="57199"/>
                    <a:pt x="0" y="44395"/>
                    <a:pt x="0" y="28600"/>
                  </a:cubicBezTo>
                  <a:lnTo>
                    <a:pt x="0" y="28600"/>
                  </a:lnTo>
                  <a:cubicBezTo>
                    <a:pt x="0" y="12805"/>
                    <a:pt x="12805" y="0"/>
                    <a:pt x="28600" y="0"/>
                  </a:cubicBez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820637" cy="1048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>
                <a:latin typeface="Impact" panose="020B0806030902050204" pitchFamily="34" charset="0"/>
                <a:ea typeface="黑体" pitchFamily="49" charset="-122"/>
              </a:endParaRP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6486608" y="817803"/>
            <a:ext cx="5314782" cy="7141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altLang="zh-CN" sz="4200" b="1" spc="420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01 </a:t>
            </a:r>
            <a:r>
              <a:rPr lang="zh-CN" altLang="en-US" sz="4200" b="1" spc="420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系统功能与设计</a:t>
            </a:r>
            <a:endParaRPr lang="en-US" sz="4200" b="1" spc="420" dirty="0">
              <a:solidFill>
                <a:srgbClr val="343333"/>
              </a:solidFill>
              <a:latin typeface="Impact" panose="020B0806030902050204" pitchFamily="34" charset="0"/>
              <a:ea typeface="黑体" pitchFamily="49" charset="-122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758825" y="2628900"/>
            <a:ext cx="16661765" cy="2642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ct val="150000"/>
              </a:lnSpc>
              <a:spcBef>
                <a:spcPct val="0"/>
              </a:spcBef>
            </a:pPr>
            <a:r>
              <a:rPr lang="en-US" altLang="zh-CN" sz="4000" dirty="0">
                <a:solidFill>
                  <a:srgbClr val="34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sz="4000" dirty="0">
                <a:solidFill>
                  <a:srgbClr val="34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以</a:t>
            </a:r>
            <a:r>
              <a:rPr lang="en-US" altLang="zh-CN" sz="40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Kernelized Correlation Filters</a:t>
            </a:r>
            <a:r>
              <a:rPr lang="zh-CN" altLang="en-US" sz="4000" dirty="0">
                <a:solidFill>
                  <a:srgbClr val="34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算法为基础，通过提取</a:t>
            </a:r>
            <a:r>
              <a:rPr lang="en-US" altLang="zh-CN" sz="4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HOG</a:t>
            </a:r>
            <a:r>
              <a:rPr lang="zh-CN" altLang="en-US" sz="4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特征</a:t>
            </a:r>
            <a:r>
              <a:rPr lang="zh-CN" altLang="en-US" sz="4000" dirty="0">
                <a:solidFill>
                  <a:srgbClr val="343333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、</a:t>
            </a:r>
            <a:r>
              <a:rPr lang="zh-CN" altLang="en-US" sz="4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颜色直方图特征</a:t>
            </a:r>
            <a:r>
              <a:rPr lang="zh-CN" altLang="en-US" sz="4000" dirty="0">
                <a:solidFill>
                  <a:srgbClr val="343333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或</a:t>
            </a:r>
            <a:r>
              <a:rPr lang="zh-CN" altLang="en-US" sz="4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边缘特征</a:t>
            </a:r>
            <a:r>
              <a:rPr lang="zh-CN" altLang="en-US" sz="4000" dirty="0">
                <a:solidFill>
                  <a:srgbClr val="343333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，更新视频中的每一帧对应的</a:t>
            </a:r>
            <a:r>
              <a:rPr lang="zh-CN" altLang="en-US" sz="4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跟踪器状态</a:t>
            </a:r>
            <a:r>
              <a:rPr lang="zh-CN" altLang="en-US" sz="4000" dirty="0">
                <a:solidFill>
                  <a:srgbClr val="343333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和</a:t>
            </a:r>
            <a:r>
              <a:rPr lang="en-US" altLang="zh-CN" sz="4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ROI</a:t>
            </a:r>
            <a:r>
              <a:rPr lang="zh-CN" altLang="en-US" sz="4000" dirty="0">
                <a:solidFill>
                  <a:srgbClr val="343333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，在前端网页中</a:t>
            </a:r>
            <a:r>
              <a:rPr lang="zh-CN" altLang="en-US" sz="4000" dirty="0">
                <a:solidFill>
                  <a:srgbClr val="34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实时显示视频，并同时展示对用户选定的目标跟踪结果。</a:t>
            </a:r>
            <a:endParaRPr lang="en-US" sz="4000" dirty="0">
              <a:solidFill>
                <a:srgbClr val="34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1219430" y="1638403"/>
            <a:ext cx="4579229" cy="11550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9010"/>
              </a:lnSpc>
              <a:spcBef>
                <a:spcPct val="0"/>
              </a:spcBef>
            </a:pPr>
            <a:r>
              <a:rPr lang="zh-CN" altLang="en-US" sz="6005" b="1" spc="600" dirty="0">
                <a:solidFill>
                  <a:srgbClr val="41624D"/>
                </a:solidFill>
                <a:latin typeface="Impact" panose="020B0806030902050204" pitchFamily="34" charset="0"/>
                <a:ea typeface="黑体" pitchFamily="49" charset="-122"/>
                <a:cs typeface="Arial" panose="020B0604020202090204" pitchFamily="34" charset="0"/>
              </a:rPr>
              <a:t>功能：</a:t>
            </a:r>
            <a:endParaRPr lang="en-US" sz="6005" b="1" spc="600" dirty="0">
              <a:solidFill>
                <a:srgbClr val="41624D"/>
              </a:solidFill>
              <a:latin typeface="Impact" panose="020B0806030902050204" pitchFamily="34" charset="0"/>
              <a:ea typeface="黑体" pitchFamily="49" charset="-122"/>
              <a:cs typeface="Arial" panose="020B060402020209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33400" y="5676900"/>
            <a:ext cx="3164840" cy="316484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962400" y="5694680"/>
            <a:ext cx="6363335" cy="314706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10896600" y="5694680"/>
            <a:ext cx="6246495" cy="30911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"/>
          <p:cNvGrpSpPr/>
          <p:nvPr/>
        </p:nvGrpSpPr>
        <p:grpSpPr>
          <a:xfrm>
            <a:off x="0" y="0"/>
            <a:ext cx="18288000" cy="10287000"/>
            <a:chOff x="0" y="0"/>
            <a:chExt cx="4501628" cy="2286123"/>
          </a:xfrm>
          <a:solidFill>
            <a:srgbClr val="41624D"/>
          </a:solidFill>
        </p:grpSpPr>
        <p:sp>
          <p:nvSpPr>
            <p:cNvPr id="21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CN" altLang="en-US" dirty="0"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9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9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1295400" y="1834026"/>
            <a:ext cx="4857487" cy="99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010"/>
              </a:lnSpc>
              <a:spcBef>
                <a:spcPct val="0"/>
              </a:spcBef>
            </a:pPr>
            <a:r>
              <a:rPr lang="zh-CN" altLang="en-US" sz="6005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</a:rPr>
              <a:t>系统框架图：</a:t>
            </a:r>
            <a:endParaRPr lang="en-US" sz="6005" b="1" spc="600" dirty="0">
              <a:solidFill>
                <a:srgbClr val="41624D"/>
              </a:solidFill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23" name="Group 11"/>
          <p:cNvGrpSpPr/>
          <p:nvPr/>
        </p:nvGrpSpPr>
        <p:grpSpPr>
          <a:xfrm>
            <a:off x="6689672" y="1562655"/>
            <a:ext cx="4816528" cy="271371"/>
            <a:chOff x="0" y="0"/>
            <a:chExt cx="820637" cy="57199"/>
          </a:xfrm>
        </p:grpSpPr>
        <p:sp>
          <p:nvSpPr>
            <p:cNvPr id="24" name="Freeform 12"/>
            <p:cNvSpPr/>
            <p:nvPr/>
          </p:nvSpPr>
          <p:spPr>
            <a:xfrm>
              <a:off x="0" y="0"/>
              <a:ext cx="820637" cy="57199"/>
            </a:xfrm>
            <a:custGeom>
              <a:avLst/>
              <a:gdLst/>
              <a:ahLst/>
              <a:cxnLst/>
              <a:rect l="l" t="t" r="r" b="b"/>
              <a:pathLst>
                <a:path w="820637" h="57199">
                  <a:moveTo>
                    <a:pt x="28600" y="0"/>
                  </a:moveTo>
                  <a:lnTo>
                    <a:pt x="792037" y="0"/>
                  </a:lnTo>
                  <a:cubicBezTo>
                    <a:pt x="807832" y="0"/>
                    <a:pt x="820637" y="12805"/>
                    <a:pt x="820637" y="28600"/>
                  </a:cubicBezTo>
                  <a:lnTo>
                    <a:pt x="820637" y="28600"/>
                  </a:lnTo>
                  <a:cubicBezTo>
                    <a:pt x="820637" y="44395"/>
                    <a:pt x="807832" y="57199"/>
                    <a:pt x="792037" y="57199"/>
                  </a:cubicBezTo>
                  <a:lnTo>
                    <a:pt x="28600" y="57199"/>
                  </a:lnTo>
                  <a:cubicBezTo>
                    <a:pt x="12805" y="57199"/>
                    <a:pt x="0" y="44395"/>
                    <a:pt x="0" y="28600"/>
                  </a:cubicBezTo>
                  <a:lnTo>
                    <a:pt x="0" y="28600"/>
                  </a:lnTo>
                  <a:cubicBezTo>
                    <a:pt x="0" y="12805"/>
                    <a:pt x="12805" y="0"/>
                    <a:pt x="28600" y="0"/>
                  </a:cubicBez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25" name="TextBox 13"/>
            <p:cNvSpPr txBox="1"/>
            <p:nvPr/>
          </p:nvSpPr>
          <p:spPr>
            <a:xfrm>
              <a:off x="0" y="-47625"/>
              <a:ext cx="820637" cy="1048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>
                <a:latin typeface="Impact" panose="020B0806030902050204" pitchFamily="34" charset="0"/>
                <a:ea typeface="黑体" pitchFamily="49" charset="-122"/>
              </a:endParaRPr>
            </a:p>
          </p:txBody>
        </p:sp>
      </p:grpSp>
      <p:sp>
        <p:nvSpPr>
          <p:cNvPr id="26" name="TextBox 34"/>
          <p:cNvSpPr txBox="1"/>
          <p:nvPr/>
        </p:nvSpPr>
        <p:spPr>
          <a:xfrm>
            <a:off x="6486608" y="817803"/>
            <a:ext cx="5314782" cy="7141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altLang="zh-CN" sz="4200" b="1" spc="420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01 </a:t>
            </a:r>
            <a:r>
              <a:rPr lang="zh-CN" altLang="en-US" sz="4200" b="1" spc="420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系统功能与设计</a:t>
            </a:r>
            <a:endParaRPr lang="en-US" sz="4200" b="1" spc="420" dirty="0">
              <a:solidFill>
                <a:srgbClr val="343333"/>
              </a:solidFill>
              <a:latin typeface="Impact" panose="020B0806030902050204" pitchFamily="34" charset="0"/>
              <a:ea typeface="黑体" pitchFamily="49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9D8D799-BB6C-4357-982B-7FE26405B4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033"/>
          <a:stretch/>
        </p:blipFill>
        <p:spPr>
          <a:xfrm>
            <a:off x="6486608" y="1920795"/>
            <a:ext cx="8448592" cy="74362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8580" y="1138069"/>
            <a:ext cx="15916463" cy="8010861"/>
            <a:chOff x="0" y="0"/>
            <a:chExt cx="4191990" cy="21098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91990" cy="2109856"/>
            </a:xfrm>
            <a:custGeom>
              <a:avLst/>
              <a:gdLst/>
              <a:ahLst/>
              <a:cxnLst/>
              <a:rect l="l" t="t" r="r" b="b"/>
              <a:pathLst>
                <a:path w="4191990" h="2109856">
                  <a:moveTo>
                    <a:pt x="0" y="0"/>
                  </a:moveTo>
                  <a:lnTo>
                    <a:pt x="4191990" y="0"/>
                  </a:lnTo>
                  <a:lnTo>
                    <a:pt x="4191990" y="2109856"/>
                  </a:lnTo>
                  <a:lnTo>
                    <a:pt x="0" y="2109856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191990" cy="21384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8580" y="1142801"/>
            <a:ext cx="16028936" cy="7994432"/>
            <a:chOff x="0" y="0"/>
            <a:chExt cx="21371915" cy="10659242"/>
          </a:xfrm>
        </p:grpSpPr>
        <p:sp>
          <p:nvSpPr>
            <p:cNvPr id="6" name="Freeform 6"/>
            <p:cNvSpPr/>
            <p:nvPr/>
          </p:nvSpPr>
          <p:spPr>
            <a:xfrm>
              <a:off x="10685957" y="0"/>
              <a:ext cx="10685957" cy="10659242"/>
            </a:xfrm>
            <a:custGeom>
              <a:avLst/>
              <a:gdLst/>
              <a:ahLst/>
              <a:cxnLst/>
              <a:rect l="l" t="t" r="r" b="b"/>
              <a:pathLst>
                <a:path w="10685957" h="10659242">
                  <a:moveTo>
                    <a:pt x="0" y="0"/>
                  </a:moveTo>
                  <a:lnTo>
                    <a:pt x="10685958" y="0"/>
                  </a:lnTo>
                  <a:lnTo>
                    <a:pt x="10685958" y="10659242"/>
                  </a:lnTo>
                  <a:lnTo>
                    <a:pt x="0" y="10659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0685957" cy="10659242"/>
            </a:xfrm>
            <a:custGeom>
              <a:avLst/>
              <a:gdLst/>
              <a:ahLst/>
              <a:cxnLst/>
              <a:rect l="l" t="t" r="r" b="b"/>
              <a:pathLst>
                <a:path w="10685957" h="10659242">
                  <a:moveTo>
                    <a:pt x="0" y="0"/>
                  </a:moveTo>
                  <a:lnTo>
                    <a:pt x="10685957" y="0"/>
                  </a:lnTo>
                  <a:lnTo>
                    <a:pt x="10685957" y="10659242"/>
                  </a:lnTo>
                  <a:lnTo>
                    <a:pt x="0" y="10659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5285027" y="5501367"/>
            <a:ext cx="7616041" cy="1366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550"/>
              </a:lnSpc>
              <a:spcBef>
                <a:spcPct val="0"/>
              </a:spcBef>
            </a:pPr>
            <a:r>
              <a:rPr lang="zh-CN" altLang="en-US" sz="7700" spc="769" dirty="0">
                <a:solidFill>
                  <a:srgbClr val="41624D"/>
                </a:solidFill>
                <a:ea typeface="字由点字倔强黑"/>
              </a:rPr>
              <a:t>核心算法</a:t>
            </a:r>
            <a:endParaRPr lang="en-US" sz="7700" spc="769" dirty="0">
              <a:solidFill>
                <a:srgbClr val="41624D"/>
              </a:solidFill>
              <a:ea typeface="字由点字倔强黑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338718" y="7060919"/>
            <a:ext cx="9615951" cy="5766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altLang="zh-CN" sz="3600" spc="928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Core Algorithm</a:t>
            </a:r>
            <a:endParaRPr lang="en-US" sz="3600" spc="928" dirty="0">
              <a:solidFill>
                <a:srgbClr val="343333"/>
              </a:solidFill>
              <a:latin typeface="Impact" panose="020B0806030902050204" pitchFamily="34" charset="0"/>
              <a:ea typeface="黑体" pitchFamily="49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966256" y="2134110"/>
            <a:ext cx="4563198" cy="37090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0"/>
              </a:lnSpc>
              <a:spcBef>
                <a:spcPct val="0"/>
              </a:spcBef>
            </a:pPr>
            <a:r>
              <a:rPr lang="en-US" sz="23000" b="1" spc="2437" dirty="0">
                <a:solidFill>
                  <a:srgbClr val="41624D"/>
                </a:solidFill>
                <a:latin typeface="Impact" panose="020B0806030902050204" pitchFamily="34" charset="0"/>
                <a:ea typeface="黑体" pitchFamily="49" charset="-122"/>
              </a:rPr>
              <a:t>02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4533185" y="4229821"/>
            <a:ext cx="2308536" cy="259929"/>
            <a:chOff x="0" y="0"/>
            <a:chExt cx="608009" cy="6845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08009" cy="68459"/>
            </a:xfrm>
            <a:custGeom>
              <a:avLst/>
              <a:gdLst/>
              <a:ahLst/>
              <a:cxnLst/>
              <a:rect l="l" t="t" r="r" b="b"/>
              <a:pathLst>
                <a:path w="608009" h="68459">
                  <a:moveTo>
                    <a:pt x="34229" y="0"/>
                  </a:moveTo>
                  <a:lnTo>
                    <a:pt x="573780" y="0"/>
                  </a:lnTo>
                  <a:cubicBezTo>
                    <a:pt x="592684" y="0"/>
                    <a:pt x="608009" y="15325"/>
                    <a:pt x="608009" y="34229"/>
                  </a:cubicBezTo>
                  <a:lnTo>
                    <a:pt x="608009" y="34229"/>
                  </a:lnTo>
                  <a:cubicBezTo>
                    <a:pt x="608009" y="43307"/>
                    <a:pt x="604403" y="52014"/>
                    <a:pt x="597984" y="58433"/>
                  </a:cubicBezTo>
                  <a:cubicBezTo>
                    <a:pt x="591565" y="64852"/>
                    <a:pt x="582858" y="68459"/>
                    <a:pt x="573780" y="68459"/>
                  </a:cubicBezTo>
                  <a:lnTo>
                    <a:pt x="34229" y="68459"/>
                  </a:lnTo>
                  <a:cubicBezTo>
                    <a:pt x="15325" y="68459"/>
                    <a:pt x="0" y="53134"/>
                    <a:pt x="0" y="34229"/>
                  </a:cubicBezTo>
                  <a:lnTo>
                    <a:pt x="0" y="34229"/>
                  </a:lnTo>
                  <a:cubicBezTo>
                    <a:pt x="0" y="15325"/>
                    <a:pt x="15325" y="0"/>
                    <a:pt x="34229" y="0"/>
                  </a:cubicBez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608009" cy="116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446280" y="4229821"/>
            <a:ext cx="2308536" cy="259929"/>
            <a:chOff x="0" y="0"/>
            <a:chExt cx="608009" cy="6845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08009" cy="68459"/>
            </a:xfrm>
            <a:custGeom>
              <a:avLst/>
              <a:gdLst/>
              <a:ahLst/>
              <a:cxnLst/>
              <a:rect l="l" t="t" r="r" b="b"/>
              <a:pathLst>
                <a:path w="608009" h="68459">
                  <a:moveTo>
                    <a:pt x="34229" y="0"/>
                  </a:moveTo>
                  <a:lnTo>
                    <a:pt x="573780" y="0"/>
                  </a:lnTo>
                  <a:cubicBezTo>
                    <a:pt x="592684" y="0"/>
                    <a:pt x="608009" y="15325"/>
                    <a:pt x="608009" y="34229"/>
                  </a:cubicBezTo>
                  <a:lnTo>
                    <a:pt x="608009" y="34229"/>
                  </a:lnTo>
                  <a:cubicBezTo>
                    <a:pt x="608009" y="43307"/>
                    <a:pt x="604403" y="52014"/>
                    <a:pt x="597984" y="58433"/>
                  </a:cubicBezTo>
                  <a:cubicBezTo>
                    <a:pt x="591565" y="64852"/>
                    <a:pt x="582858" y="68459"/>
                    <a:pt x="573780" y="68459"/>
                  </a:cubicBezTo>
                  <a:lnTo>
                    <a:pt x="34229" y="68459"/>
                  </a:lnTo>
                  <a:cubicBezTo>
                    <a:pt x="15325" y="68459"/>
                    <a:pt x="0" y="53134"/>
                    <a:pt x="0" y="34229"/>
                  </a:cubicBezTo>
                  <a:lnTo>
                    <a:pt x="0" y="34229"/>
                  </a:lnTo>
                  <a:cubicBezTo>
                    <a:pt x="0" y="15325"/>
                    <a:pt x="15325" y="0"/>
                    <a:pt x="34229" y="0"/>
                  </a:cubicBez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608009" cy="116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9525" y="-212708"/>
            <a:ext cx="1423091" cy="10984331"/>
            <a:chOff x="0" y="0"/>
            <a:chExt cx="374806" cy="289299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864909" y="-212708"/>
            <a:ext cx="1423091" cy="10984331"/>
            <a:chOff x="0" y="0"/>
            <a:chExt cx="374806" cy="28929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74806" cy="2892992"/>
            </a:xfrm>
            <a:custGeom>
              <a:avLst/>
              <a:gdLst/>
              <a:ahLst/>
              <a:cxnLst/>
              <a:rect l="l" t="t" r="r" b="b"/>
              <a:pathLst>
                <a:path w="374806" h="2892992">
                  <a:moveTo>
                    <a:pt x="0" y="0"/>
                  </a:moveTo>
                  <a:lnTo>
                    <a:pt x="374806" y="0"/>
                  </a:lnTo>
                  <a:lnTo>
                    <a:pt x="374806" y="2892992"/>
                  </a:lnTo>
                  <a:lnTo>
                    <a:pt x="0" y="2892992"/>
                  </a:lnTo>
                  <a:close/>
                </a:path>
              </a:pathLst>
            </a:custGeom>
            <a:solidFill>
              <a:srgbClr val="41624D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28575"/>
              <a:ext cx="374806" cy="2921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7380176" y="4983658"/>
            <a:ext cx="335407" cy="319685"/>
            <a:chOff x="0" y="0"/>
            <a:chExt cx="812800" cy="7747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228600" y="219075"/>
              <a:ext cx="355600" cy="390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/>
            </a:p>
          </p:txBody>
        </p:sp>
      </p:grpSp>
      <p:sp>
        <p:nvSpPr>
          <p:cNvPr id="33" name="Freeform 31"/>
          <p:cNvSpPr/>
          <p:nvPr/>
        </p:nvSpPr>
        <p:spPr>
          <a:xfrm>
            <a:off x="17165015" y="8632398"/>
            <a:ext cx="822879" cy="822879"/>
          </a:xfrm>
          <a:custGeom>
            <a:avLst/>
            <a:gdLst/>
            <a:ahLst/>
            <a:cxnLst/>
            <a:rect l="l" t="t" r="r" b="b"/>
            <a:pathLst>
              <a:path w="822879" h="822879">
                <a:moveTo>
                  <a:pt x="0" y="0"/>
                </a:moveTo>
                <a:lnTo>
                  <a:pt x="822879" y="0"/>
                </a:lnTo>
                <a:lnTo>
                  <a:pt x="822879" y="822879"/>
                </a:lnTo>
                <a:lnTo>
                  <a:pt x="0" y="8228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5" name="Freeform 30"/>
          <p:cNvSpPr/>
          <p:nvPr/>
        </p:nvSpPr>
        <p:spPr>
          <a:xfrm rot="5400000">
            <a:off x="-3984375" y="4593346"/>
            <a:ext cx="9411340" cy="1014660"/>
          </a:xfrm>
          <a:custGeom>
            <a:avLst/>
            <a:gdLst/>
            <a:ahLst/>
            <a:cxnLst/>
            <a:rect l="l" t="t" r="r" b="b"/>
            <a:pathLst>
              <a:path w="9411340" h="1014660">
                <a:moveTo>
                  <a:pt x="0" y="0"/>
                </a:moveTo>
                <a:lnTo>
                  <a:pt x="9411340" y="0"/>
                </a:lnTo>
                <a:lnTo>
                  <a:pt x="9411340" y="1014660"/>
                </a:lnTo>
                <a:lnTo>
                  <a:pt x="0" y="10146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"/>
          <p:cNvGrpSpPr/>
          <p:nvPr/>
        </p:nvGrpSpPr>
        <p:grpSpPr>
          <a:xfrm>
            <a:off x="0" y="0"/>
            <a:ext cx="18288000" cy="10287000"/>
            <a:chOff x="0" y="0"/>
            <a:chExt cx="4501628" cy="2286123"/>
          </a:xfrm>
          <a:solidFill>
            <a:srgbClr val="41624D"/>
          </a:solidFill>
        </p:grpSpPr>
        <p:sp>
          <p:nvSpPr>
            <p:cNvPr id="21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CN" altLang="en-US" dirty="0"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99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99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1294765" y="1833880"/>
            <a:ext cx="11859895" cy="11550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9010"/>
              </a:lnSpc>
              <a:spcBef>
                <a:spcPct val="0"/>
              </a:spcBef>
            </a:pPr>
            <a:r>
              <a:rPr lang="zh-CN" altLang="en-US" sz="6005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</a:rPr>
              <a:t>一</a:t>
            </a:r>
            <a:r>
              <a:rPr lang="en-US" altLang="zh-CN" sz="6005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</a:rPr>
              <a:t>.</a:t>
            </a:r>
            <a:r>
              <a:rPr lang="zh-CN" altLang="en-US" sz="6005" b="1" spc="600" dirty="0">
                <a:solidFill>
                  <a:srgbClr val="41624D"/>
                </a:solidFill>
                <a:latin typeface="黑体" pitchFamily="49" charset="-122"/>
                <a:ea typeface="黑体" pitchFamily="49" charset="-122"/>
              </a:rPr>
              <a:t>论文公式推导</a:t>
            </a:r>
          </a:p>
        </p:txBody>
      </p:sp>
      <p:grpSp>
        <p:nvGrpSpPr>
          <p:cNvPr id="23" name="Group 11"/>
          <p:cNvGrpSpPr/>
          <p:nvPr/>
        </p:nvGrpSpPr>
        <p:grpSpPr>
          <a:xfrm>
            <a:off x="6689672" y="1562655"/>
            <a:ext cx="4816528" cy="271371"/>
            <a:chOff x="0" y="0"/>
            <a:chExt cx="820637" cy="57199"/>
          </a:xfrm>
        </p:grpSpPr>
        <p:sp>
          <p:nvSpPr>
            <p:cNvPr id="24" name="Freeform 12"/>
            <p:cNvSpPr/>
            <p:nvPr/>
          </p:nvSpPr>
          <p:spPr>
            <a:xfrm>
              <a:off x="0" y="0"/>
              <a:ext cx="820637" cy="57199"/>
            </a:xfrm>
            <a:custGeom>
              <a:avLst/>
              <a:gdLst/>
              <a:ahLst/>
              <a:cxnLst/>
              <a:rect l="l" t="t" r="r" b="b"/>
              <a:pathLst>
                <a:path w="820637" h="57199">
                  <a:moveTo>
                    <a:pt x="28600" y="0"/>
                  </a:moveTo>
                  <a:lnTo>
                    <a:pt x="792037" y="0"/>
                  </a:lnTo>
                  <a:cubicBezTo>
                    <a:pt x="807832" y="0"/>
                    <a:pt x="820637" y="12805"/>
                    <a:pt x="820637" y="28600"/>
                  </a:cubicBezTo>
                  <a:lnTo>
                    <a:pt x="820637" y="28600"/>
                  </a:lnTo>
                  <a:cubicBezTo>
                    <a:pt x="820637" y="44395"/>
                    <a:pt x="807832" y="57199"/>
                    <a:pt x="792037" y="57199"/>
                  </a:cubicBezTo>
                  <a:lnTo>
                    <a:pt x="28600" y="57199"/>
                  </a:lnTo>
                  <a:cubicBezTo>
                    <a:pt x="12805" y="57199"/>
                    <a:pt x="0" y="44395"/>
                    <a:pt x="0" y="28600"/>
                  </a:cubicBezTo>
                  <a:lnTo>
                    <a:pt x="0" y="28600"/>
                  </a:lnTo>
                  <a:cubicBezTo>
                    <a:pt x="0" y="12805"/>
                    <a:pt x="12805" y="0"/>
                    <a:pt x="28600" y="0"/>
                  </a:cubicBez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25" name="TextBox 13"/>
            <p:cNvSpPr txBox="1"/>
            <p:nvPr/>
          </p:nvSpPr>
          <p:spPr>
            <a:xfrm>
              <a:off x="0" y="-47625"/>
              <a:ext cx="820637" cy="1048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5"/>
                </a:lnSpc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26" name="TextBox 34"/>
          <p:cNvSpPr txBox="1"/>
          <p:nvPr/>
        </p:nvSpPr>
        <p:spPr>
          <a:xfrm>
            <a:off x="6486608" y="817803"/>
            <a:ext cx="5314782" cy="7141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altLang="zh-CN" sz="4200" b="1" spc="420" dirty="0">
                <a:solidFill>
                  <a:srgbClr val="343333"/>
                </a:solidFill>
                <a:latin typeface="Impact" panose="020B0806030902050204" pitchFamily="34" charset="0"/>
                <a:ea typeface="黑体" pitchFamily="49" charset="-122"/>
              </a:rPr>
              <a:t>02</a:t>
            </a:r>
            <a:r>
              <a:rPr lang="en-US" altLang="zh-CN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4200" b="1" spc="420" dirty="0">
                <a:solidFill>
                  <a:srgbClr val="343333"/>
                </a:solidFill>
                <a:latin typeface="黑体" pitchFamily="49" charset="-122"/>
                <a:ea typeface="黑体" pitchFamily="49" charset="-122"/>
              </a:rPr>
              <a:t>核心算法</a:t>
            </a:r>
            <a:endParaRPr lang="en-US" sz="4200" b="1" spc="420" dirty="0">
              <a:solidFill>
                <a:srgbClr val="343333"/>
              </a:solidFill>
              <a:latin typeface="黑体" pitchFamily="49" charset="-122"/>
              <a:ea typeface="黑体" pitchFamily="49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"/>
          <p:cNvGrpSpPr/>
          <p:nvPr/>
        </p:nvGrpSpPr>
        <p:grpSpPr>
          <a:xfrm>
            <a:off x="0" y="0"/>
            <a:ext cx="18288000" cy="10287000"/>
            <a:chOff x="0" y="0"/>
            <a:chExt cx="4501628" cy="2286123"/>
          </a:xfrm>
          <a:solidFill>
            <a:srgbClr val="41624D"/>
          </a:solidFill>
        </p:grpSpPr>
        <p:sp>
          <p:nvSpPr>
            <p:cNvPr id="21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CN" altLang="en-US" dirty="0"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99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99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pic>
        <p:nvPicPr>
          <p:cNvPr id="13" name="图片 12" descr="演草本-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5400" y="-128270"/>
            <a:ext cx="7273290" cy="10286365"/>
          </a:xfrm>
          <a:prstGeom prst="rect">
            <a:avLst/>
          </a:prstGeom>
        </p:spPr>
      </p:pic>
      <p:pic>
        <p:nvPicPr>
          <p:cNvPr id="14" name="图片 13" descr="演草本-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67800" y="-128270"/>
            <a:ext cx="7273290" cy="10286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"/>
          <p:cNvGrpSpPr/>
          <p:nvPr/>
        </p:nvGrpSpPr>
        <p:grpSpPr>
          <a:xfrm>
            <a:off x="0" y="0"/>
            <a:ext cx="18288000" cy="10287000"/>
            <a:chOff x="0" y="0"/>
            <a:chExt cx="4501628" cy="2286123"/>
          </a:xfrm>
          <a:solidFill>
            <a:srgbClr val="41624D"/>
          </a:solidFill>
        </p:grpSpPr>
        <p:sp>
          <p:nvSpPr>
            <p:cNvPr id="21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CN" altLang="en-US" dirty="0"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524524" y="-175524"/>
            <a:ext cx="20998807" cy="10741067"/>
            <a:chOff x="0" y="0"/>
            <a:chExt cx="27998409" cy="14321423"/>
          </a:xfrm>
        </p:grpSpPr>
        <p:sp>
          <p:nvSpPr>
            <p:cNvPr id="3" name="Freeform 3"/>
            <p:cNvSpPr/>
            <p:nvPr/>
          </p:nvSpPr>
          <p:spPr>
            <a:xfrm>
              <a:off x="14357316" y="0"/>
              <a:ext cx="13641093" cy="14321423"/>
            </a:xfrm>
            <a:custGeom>
              <a:avLst/>
              <a:gdLst/>
              <a:ahLst/>
              <a:cxnLst/>
              <a:rect l="l" t="t" r="r" b="b"/>
              <a:pathLst>
                <a:path w="13641093" h="14321423">
                  <a:moveTo>
                    <a:pt x="0" y="0"/>
                  </a:moveTo>
                  <a:lnTo>
                    <a:pt x="13641093" y="0"/>
                  </a:lnTo>
                  <a:lnTo>
                    <a:pt x="13641093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99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r="-525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4357316" cy="14321423"/>
            </a:xfrm>
            <a:custGeom>
              <a:avLst/>
              <a:gdLst/>
              <a:ahLst/>
              <a:cxnLst/>
              <a:rect l="l" t="t" r="r" b="b"/>
              <a:pathLst>
                <a:path w="14357316" h="14321423">
                  <a:moveTo>
                    <a:pt x="0" y="0"/>
                  </a:moveTo>
                  <a:lnTo>
                    <a:pt x="14357316" y="0"/>
                  </a:lnTo>
                  <a:lnTo>
                    <a:pt x="14357316" y="14321423"/>
                  </a:lnTo>
                  <a:lnTo>
                    <a:pt x="0" y="143214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99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757944" y="1028700"/>
            <a:ext cx="17092120" cy="8680123"/>
            <a:chOff x="0" y="0"/>
            <a:chExt cx="4501628" cy="22861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1628" cy="2286123"/>
            </a:xfrm>
            <a:custGeom>
              <a:avLst/>
              <a:gdLst/>
              <a:ahLst/>
              <a:cxnLst/>
              <a:rect l="l" t="t" r="r" b="b"/>
              <a:pathLst>
                <a:path w="4501628" h="2286123">
                  <a:moveTo>
                    <a:pt x="0" y="0"/>
                  </a:moveTo>
                  <a:lnTo>
                    <a:pt x="4501628" y="0"/>
                  </a:lnTo>
                  <a:lnTo>
                    <a:pt x="4501628" y="2286123"/>
                  </a:lnTo>
                  <a:lnTo>
                    <a:pt x="0" y="2286123"/>
                  </a:lnTo>
                  <a:close/>
                </a:path>
              </a:pathLst>
            </a:custGeom>
            <a:solidFill>
              <a:srgbClr val="D1D5B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1628" cy="2314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7936" y="618151"/>
            <a:ext cx="17092120" cy="8746514"/>
            <a:chOff x="0" y="0"/>
            <a:chExt cx="4501628" cy="230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1628" cy="2303609"/>
            </a:xfrm>
            <a:custGeom>
              <a:avLst/>
              <a:gdLst/>
              <a:ahLst/>
              <a:cxnLst/>
              <a:rect l="l" t="t" r="r" b="b"/>
              <a:pathLst>
                <a:path w="4501628" h="2303609">
                  <a:moveTo>
                    <a:pt x="0" y="0"/>
                  </a:moveTo>
                  <a:lnTo>
                    <a:pt x="4501628" y="0"/>
                  </a:lnTo>
                  <a:lnTo>
                    <a:pt x="4501628" y="2303609"/>
                  </a:lnTo>
                  <a:lnTo>
                    <a:pt x="0" y="2303609"/>
                  </a:lnTo>
                  <a:close/>
                </a:path>
              </a:pathLst>
            </a:custGeom>
            <a:solidFill>
              <a:srgbClr val="F5FAF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501628" cy="23321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黑体" pitchFamily="49" charset="-122"/>
                <a:ea typeface="黑体" pitchFamily="49" charset="-122"/>
              </a:endParaRPr>
            </a:p>
          </p:txBody>
        </p:sp>
      </p:grpSp>
      <p:pic>
        <p:nvPicPr>
          <p:cNvPr id="11" name="图片 10" descr="演草本-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2375" y="-114300"/>
            <a:ext cx="7273290" cy="10286365"/>
          </a:xfrm>
          <a:prstGeom prst="rect">
            <a:avLst/>
          </a:prstGeom>
        </p:spPr>
      </p:pic>
      <p:pic>
        <p:nvPicPr>
          <p:cNvPr id="12" name="图片 11" descr="演草本-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0200" y="-114300"/>
            <a:ext cx="7273290" cy="1028636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520</Words>
  <Application>Microsoft Office PowerPoint</Application>
  <PresentationFormat>自定义</PresentationFormat>
  <Paragraphs>80</Paragraphs>
  <Slides>20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Arial</vt:lpstr>
      <vt:lpstr>Impact</vt:lpstr>
      <vt:lpstr>Arial Black</vt:lpstr>
      <vt:lpstr>黑体</vt:lpstr>
      <vt:lpstr>等线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绿色简约开题报告毕业论文毕业答辩ppt演示文稿 副本</dc:title>
  <dc:creator>Down Fallen</dc:creator>
  <cp:lastModifiedBy>Down Fallen</cp:lastModifiedBy>
  <cp:revision>40</cp:revision>
  <dcterms:created xsi:type="dcterms:W3CDTF">2024-05-20T17:04:50Z</dcterms:created>
  <dcterms:modified xsi:type="dcterms:W3CDTF">2024-05-21T00:50:10Z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7D6C91DBBF05AB9410244A6636CC1CBC_43</vt:lpwstr>
  </property>
  <property fmtid="{D5CDD505-2E9C-101B-9397-08002B2CF9AE}" pid="3" name="KSOProductBuildVer">
    <vt:lpwstr>2052-6.5.2.8766</vt:lpwstr>
  </property>
</Properties>
</file>

<file path=docProps/thumbnail.jpeg>
</file>